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7" r:id="rId2"/>
    <p:sldMasterId id="2147483691" r:id="rId3"/>
    <p:sldMasterId id="2147483705" r:id="rId4"/>
  </p:sldMasterIdLst>
  <p:sldIdLst>
    <p:sldId id="316" r:id="rId5"/>
    <p:sldId id="295" r:id="rId6"/>
    <p:sldId id="306" r:id="rId7"/>
    <p:sldId id="308" r:id="rId8"/>
    <p:sldId id="309" r:id="rId9"/>
    <p:sldId id="310" r:id="rId10"/>
    <p:sldId id="311" r:id="rId11"/>
    <p:sldId id="312" r:id="rId12"/>
    <p:sldId id="313" r:id="rId13"/>
    <p:sldId id="258" r:id="rId14"/>
    <p:sldId id="314" r:id="rId15"/>
    <p:sldId id="315" r:id="rId16"/>
    <p:sldId id="296" r:id="rId17"/>
    <p:sldId id="300" r:id="rId18"/>
    <p:sldId id="298" r:id="rId19"/>
    <p:sldId id="297" r:id="rId20"/>
    <p:sldId id="257" r:id="rId21"/>
    <p:sldId id="261" r:id="rId22"/>
    <p:sldId id="259" r:id="rId23"/>
    <p:sldId id="262" r:id="rId24"/>
    <p:sldId id="263" r:id="rId25"/>
    <p:sldId id="264" r:id="rId26"/>
    <p:sldId id="265" r:id="rId27"/>
    <p:sldId id="266" r:id="rId28"/>
    <p:sldId id="267" r:id="rId29"/>
    <p:sldId id="268" r:id="rId30"/>
    <p:sldId id="269" r:id="rId31"/>
    <p:sldId id="270" r:id="rId32"/>
    <p:sldId id="271" r:id="rId33"/>
    <p:sldId id="272" r:id="rId34"/>
    <p:sldId id="277" r:id="rId35"/>
    <p:sldId id="282" r:id="rId36"/>
    <p:sldId id="283" r:id="rId37"/>
    <p:sldId id="284" r:id="rId38"/>
    <p:sldId id="285" r:id="rId39"/>
    <p:sldId id="292" r:id="rId40"/>
    <p:sldId id="293" r:id="rId41"/>
    <p:sldId id="294" r:id="rId42"/>
    <p:sldId id="317" r:id="rId43"/>
    <p:sldId id="302" r:id="rId44"/>
    <p:sldId id="321" r:id="rId45"/>
    <p:sldId id="320" r:id="rId46"/>
    <p:sldId id="319" r:id="rId47"/>
    <p:sldId id="322" r:id="rId48"/>
    <p:sldId id="323" r:id="rId49"/>
    <p:sldId id="337" r:id="rId50"/>
    <p:sldId id="340" r:id="rId51"/>
    <p:sldId id="342" r:id="rId52"/>
    <p:sldId id="344" r:id="rId53"/>
    <p:sldId id="346" r:id="rId54"/>
    <p:sldId id="348" r:id="rId55"/>
    <p:sldId id="350" r:id="rId56"/>
    <p:sldId id="351" r:id="rId57"/>
    <p:sldId id="352" r:id="rId58"/>
    <p:sldId id="324" r:id="rId59"/>
    <p:sldId id="325" r:id="rId60"/>
    <p:sldId id="326" r:id="rId61"/>
    <p:sldId id="327" r:id="rId62"/>
    <p:sldId id="328" r:id="rId63"/>
    <p:sldId id="329" r:id="rId64"/>
    <p:sldId id="330" r:id="rId65"/>
    <p:sldId id="332" r:id="rId6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62" y="2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258F1C-76FB-4757-B66A-86ACF2A44F09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083DF39-20D3-4D2E-B928-83AF0ED093A5}">
      <dgm:prSet phldrT="[Text]"/>
      <dgm:spPr>
        <a:solidFill>
          <a:srgbClr val="FFFF00"/>
        </a:solidFill>
      </dgm:spPr>
      <dgm:t>
        <a:bodyPr/>
        <a:lstStyle/>
        <a:p>
          <a:r>
            <a:rPr lang="fa-IR" dirty="0" smtClean="0">
              <a:solidFill>
                <a:srgbClr val="FF0000"/>
              </a:solidFill>
            </a:rPr>
            <a:t>کنترل</a:t>
          </a:r>
          <a:r>
            <a:rPr lang="fa-IR" dirty="0" smtClean="0"/>
            <a:t> </a:t>
          </a:r>
          <a:r>
            <a:rPr lang="fa-IR" dirty="0" smtClean="0">
              <a:solidFill>
                <a:srgbClr val="FF0000"/>
              </a:solidFill>
            </a:rPr>
            <a:t>کیفی</a:t>
          </a:r>
          <a:endParaRPr lang="en-US" dirty="0">
            <a:solidFill>
              <a:srgbClr val="FF0000"/>
            </a:solidFill>
          </a:endParaRPr>
        </a:p>
      </dgm:t>
    </dgm:pt>
    <dgm:pt modelId="{B138CCB3-603A-4C57-BC13-DEC911DCE3A8}" type="parTrans" cxnId="{031D9195-B231-4AB9-B4E7-B1E882F5129E}">
      <dgm:prSet/>
      <dgm:spPr/>
      <dgm:t>
        <a:bodyPr/>
        <a:lstStyle/>
        <a:p>
          <a:endParaRPr lang="en-US"/>
        </a:p>
      </dgm:t>
    </dgm:pt>
    <dgm:pt modelId="{6E777B2F-4979-4AF9-A60A-FB4F62B04DD7}" type="sibTrans" cxnId="{031D9195-B231-4AB9-B4E7-B1E882F5129E}">
      <dgm:prSet/>
      <dgm:spPr/>
      <dgm:t>
        <a:bodyPr/>
        <a:lstStyle/>
        <a:p>
          <a:endParaRPr lang="en-US"/>
        </a:p>
      </dgm:t>
    </dgm:pt>
    <dgm:pt modelId="{A40A0662-00E7-49D7-980D-02741E66CD50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fa-IR" dirty="0" smtClean="0">
              <a:solidFill>
                <a:srgbClr val="C00000"/>
              </a:solidFill>
            </a:rPr>
            <a:t>نمونه برداری</a:t>
          </a:r>
          <a:endParaRPr lang="en-US" dirty="0">
            <a:solidFill>
              <a:srgbClr val="C00000"/>
            </a:solidFill>
          </a:endParaRPr>
        </a:p>
      </dgm:t>
    </dgm:pt>
    <dgm:pt modelId="{28ADBC5C-A51D-4A3C-8F69-3D34EE1EA5A3}" type="parTrans" cxnId="{991ED32B-6E4C-4F6B-B5C6-0BFA8A6F6929}">
      <dgm:prSet/>
      <dgm:spPr/>
      <dgm:t>
        <a:bodyPr/>
        <a:lstStyle/>
        <a:p>
          <a:endParaRPr lang="en-US"/>
        </a:p>
      </dgm:t>
    </dgm:pt>
    <dgm:pt modelId="{5911C85E-C7F8-4485-B45A-8B0B467083A8}" type="sibTrans" cxnId="{991ED32B-6E4C-4F6B-B5C6-0BFA8A6F6929}">
      <dgm:prSet/>
      <dgm:spPr/>
      <dgm:t>
        <a:bodyPr/>
        <a:lstStyle/>
        <a:p>
          <a:endParaRPr lang="en-US"/>
        </a:p>
      </dgm:t>
    </dgm:pt>
    <dgm:pt modelId="{C5AE93E3-00AB-401F-ADBC-C3B25A3930F8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fa-IR" dirty="0" smtClean="0">
              <a:solidFill>
                <a:srgbClr val="C00000"/>
              </a:solidFill>
            </a:rPr>
            <a:t>بیوشیمی</a:t>
          </a:r>
          <a:endParaRPr lang="en-US" dirty="0">
            <a:solidFill>
              <a:srgbClr val="C00000"/>
            </a:solidFill>
          </a:endParaRPr>
        </a:p>
      </dgm:t>
    </dgm:pt>
    <dgm:pt modelId="{019794B3-7EAF-46F6-B1A1-31B8DA4745F1}" type="parTrans" cxnId="{CC9DBF88-42BC-4CEE-8F34-E107F017F438}">
      <dgm:prSet/>
      <dgm:spPr/>
      <dgm:t>
        <a:bodyPr/>
        <a:lstStyle/>
        <a:p>
          <a:endParaRPr lang="en-US"/>
        </a:p>
      </dgm:t>
    </dgm:pt>
    <dgm:pt modelId="{2A1FC2BB-5A64-4CB5-9C9F-05CF5839D9B5}" type="sibTrans" cxnId="{CC9DBF88-42BC-4CEE-8F34-E107F017F438}">
      <dgm:prSet/>
      <dgm:spPr/>
      <dgm:t>
        <a:bodyPr/>
        <a:lstStyle/>
        <a:p>
          <a:endParaRPr lang="en-US"/>
        </a:p>
      </dgm:t>
    </dgm:pt>
    <dgm:pt modelId="{B318F617-9433-4058-9C6C-6FDA4ED2FDA7}">
      <dgm:prSet phldrT="[Text]"/>
      <dgm:spPr>
        <a:solidFill>
          <a:schemeClr val="accent3">
            <a:lumMod val="40000"/>
            <a:lumOff val="60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fa-IR" dirty="0" smtClean="0">
              <a:solidFill>
                <a:srgbClr val="C00000"/>
              </a:solidFill>
            </a:rPr>
            <a:t>هماتولوژی</a:t>
          </a:r>
          <a:endParaRPr lang="en-US" dirty="0">
            <a:solidFill>
              <a:srgbClr val="C00000"/>
            </a:solidFill>
          </a:endParaRPr>
        </a:p>
      </dgm:t>
    </dgm:pt>
    <dgm:pt modelId="{43AEA7DC-8545-42B1-9DDC-DD2E62696B5B}" type="parTrans" cxnId="{BBF49F5E-5DBE-489F-A430-ED539764438B}">
      <dgm:prSet/>
      <dgm:spPr/>
      <dgm:t>
        <a:bodyPr/>
        <a:lstStyle/>
        <a:p>
          <a:endParaRPr lang="en-US"/>
        </a:p>
      </dgm:t>
    </dgm:pt>
    <dgm:pt modelId="{3E7C403E-9731-448F-831E-94165F3CFC78}" type="sibTrans" cxnId="{BBF49F5E-5DBE-489F-A430-ED539764438B}">
      <dgm:prSet/>
      <dgm:spPr/>
      <dgm:t>
        <a:bodyPr/>
        <a:lstStyle/>
        <a:p>
          <a:endParaRPr lang="en-US"/>
        </a:p>
      </dgm:t>
    </dgm:pt>
    <dgm:pt modelId="{A0CF5EC8-5603-49D6-8284-3DE166423998}">
      <dgm:prSet phldrT="[Text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fa-IR" sz="2000" dirty="0" smtClean="0">
              <a:solidFill>
                <a:srgbClr val="C00000"/>
              </a:solidFill>
            </a:rPr>
            <a:t>میکروب</a:t>
          </a:r>
          <a:r>
            <a:rPr lang="fa-IR" sz="2000" dirty="0" smtClean="0"/>
            <a:t> </a:t>
          </a:r>
          <a:r>
            <a:rPr lang="fa-IR" sz="2000" dirty="0" smtClean="0">
              <a:solidFill>
                <a:srgbClr val="C00000"/>
              </a:solidFill>
            </a:rPr>
            <a:t>شناسی</a:t>
          </a:r>
          <a:endParaRPr lang="en-US" sz="2000" dirty="0">
            <a:solidFill>
              <a:srgbClr val="C00000"/>
            </a:solidFill>
          </a:endParaRPr>
        </a:p>
      </dgm:t>
    </dgm:pt>
    <dgm:pt modelId="{6BE227FB-79F3-498F-AAF4-371D5C2F6178}" type="parTrans" cxnId="{D23331C7-0219-4899-B2FE-5AED2F267DFD}">
      <dgm:prSet/>
      <dgm:spPr/>
      <dgm:t>
        <a:bodyPr/>
        <a:lstStyle/>
        <a:p>
          <a:endParaRPr lang="en-US"/>
        </a:p>
      </dgm:t>
    </dgm:pt>
    <dgm:pt modelId="{63F0692D-EE5C-4896-959B-8CC1408369AE}" type="sibTrans" cxnId="{D23331C7-0219-4899-B2FE-5AED2F267DFD}">
      <dgm:prSet/>
      <dgm:spPr/>
      <dgm:t>
        <a:bodyPr/>
        <a:lstStyle/>
        <a:p>
          <a:endParaRPr lang="en-US"/>
        </a:p>
      </dgm:t>
    </dgm:pt>
    <dgm:pt modelId="{B64CB500-8266-4EA5-9587-8AB8DFD17ED2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fa-IR" dirty="0" smtClean="0">
              <a:solidFill>
                <a:srgbClr val="C00000"/>
              </a:solidFill>
            </a:rPr>
            <a:t>سرولوژی</a:t>
          </a:r>
          <a:endParaRPr lang="en-US" dirty="0">
            <a:solidFill>
              <a:srgbClr val="C00000"/>
            </a:solidFill>
          </a:endParaRPr>
        </a:p>
      </dgm:t>
    </dgm:pt>
    <dgm:pt modelId="{F851EF85-5F4E-48C8-9A68-EB65274F5731}" type="parTrans" cxnId="{CD554A8E-6FED-4CC0-91A3-10CB6AF6E30F}">
      <dgm:prSet/>
      <dgm:spPr/>
      <dgm:t>
        <a:bodyPr/>
        <a:lstStyle/>
        <a:p>
          <a:endParaRPr lang="en-US"/>
        </a:p>
      </dgm:t>
    </dgm:pt>
    <dgm:pt modelId="{F99F32FB-EBB3-47F7-A1A9-81C13276CE83}" type="sibTrans" cxnId="{CD554A8E-6FED-4CC0-91A3-10CB6AF6E30F}">
      <dgm:prSet/>
      <dgm:spPr/>
      <dgm:t>
        <a:bodyPr/>
        <a:lstStyle/>
        <a:p>
          <a:endParaRPr lang="en-US"/>
        </a:p>
      </dgm:t>
    </dgm:pt>
    <dgm:pt modelId="{966DC1B1-FA0E-46C0-9B0D-B05F2CFE80C1}">
      <dgm:prSet phldrT="[Text]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fa-IR" dirty="0" smtClean="0">
              <a:solidFill>
                <a:srgbClr val="C00000"/>
              </a:solidFill>
            </a:rPr>
            <a:t>ایمونولوژی</a:t>
          </a:r>
          <a:endParaRPr lang="en-US" dirty="0">
            <a:solidFill>
              <a:srgbClr val="C00000"/>
            </a:solidFill>
          </a:endParaRPr>
        </a:p>
      </dgm:t>
    </dgm:pt>
    <dgm:pt modelId="{3FE6A1C9-12DE-45F7-8A64-6A31AFF71F23}" type="parTrans" cxnId="{224457AA-0547-4692-832A-31961243B170}">
      <dgm:prSet/>
      <dgm:spPr/>
      <dgm:t>
        <a:bodyPr/>
        <a:lstStyle/>
        <a:p>
          <a:endParaRPr lang="en-US"/>
        </a:p>
      </dgm:t>
    </dgm:pt>
    <dgm:pt modelId="{DE5A43A5-19F6-4CEA-AEBB-28662C289414}" type="sibTrans" cxnId="{224457AA-0547-4692-832A-31961243B170}">
      <dgm:prSet/>
      <dgm:spPr/>
      <dgm:t>
        <a:bodyPr/>
        <a:lstStyle/>
        <a:p>
          <a:endParaRPr lang="en-US"/>
        </a:p>
      </dgm:t>
    </dgm:pt>
    <dgm:pt modelId="{D086ACEF-8D2F-4B99-A647-D287536D76CA}" type="pres">
      <dgm:prSet presAssocID="{37258F1C-76FB-4757-B66A-86ACF2A44F0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517601C-438F-4391-A3BE-45830D7D3BF3}" type="pres">
      <dgm:prSet presAssocID="{7083DF39-20D3-4D2E-B928-83AF0ED093A5}" presName="centerShape" presStyleLbl="node0" presStyleIdx="0" presStyleCnt="1" custLinFactNeighborX="-447" custLinFactNeighborY="-757"/>
      <dgm:spPr/>
      <dgm:t>
        <a:bodyPr/>
        <a:lstStyle/>
        <a:p>
          <a:endParaRPr lang="en-US"/>
        </a:p>
      </dgm:t>
    </dgm:pt>
    <dgm:pt modelId="{6DFEB00D-FD10-4B41-8516-33084BA99549}" type="pres">
      <dgm:prSet presAssocID="{28ADBC5C-A51D-4A3C-8F69-3D34EE1EA5A3}" presName="parTrans" presStyleLbl="sibTrans2D1" presStyleIdx="0" presStyleCnt="6"/>
      <dgm:spPr/>
      <dgm:t>
        <a:bodyPr/>
        <a:lstStyle/>
        <a:p>
          <a:endParaRPr lang="en-US"/>
        </a:p>
      </dgm:t>
    </dgm:pt>
    <dgm:pt modelId="{634CCAC7-3C0F-49AC-B8AC-7784CD60E3B7}" type="pres">
      <dgm:prSet presAssocID="{28ADBC5C-A51D-4A3C-8F69-3D34EE1EA5A3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B73A2C74-8443-4015-9A18-5C6B065FA3C4}" type="pres">
      <dgm:prSet presAssocID="{A40A0662-00E7-49D7-980D-02741E66CD50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8CB0FB-0759-43D1-85FC-8F7FBD8AA901}" type="pres">
      <dgm:prSet presAssocID="{019794B3-7EAF-46F6-B1A1-31B8DA4745F1}" presName="parTrans" presStyleLbl="sibTrans2D1" presStyleIdx="1" presStyleCnt="6"/>
      <dgm:spPr/>
      <dgm:t>
        <a:bodyPr/>
        <a:lstStyle/>
        <a:p>
          <a:endParaRPr lang="en-US"/>
        </a:p>
      </dgm:t>
    </dgm:pt>
    <dgm:pt modelId="{D4FF6406-6527-4D59-892A-D6EF38776199}" type="pres">
      <dgm:prSet presAssocID="{019794B3-7EAF-46F6-B1A1-31B8DA4745F1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8552B735-CE3E-488E-8426-3F52931DAE12}" type="pres">
      <dgm:prSet presAssocID="{C5AE93E3-00AB-401F-ADBC-C3B25A3930F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8F4279-6052-4012-BCFB-31EE8B600FA7}" type="pres">
      <dgm:prSet presAssocID="{43AEA7DC-8545-42B1-9DDC-DD2E62696B5B}" presName="parTrans" presStyleLbl="sibTrans2D1" presStyleIdx="2" presStyleCnt="6"/>
      <dgm:spPr/>
      <dgm:t>
        <a:bodyPr/>
        <a:lstStyle/>
        <a:p>
          <a:endParaRPr lang="en-US"/>
        </a:p>
      </dgm:t>
    </dgm:pt>
    <dgm:pt modelId="{5D684885-06EB-4A08-ADBD-23BF95318409}" type="pres">
      <dgm:prSet presAssocID="{43AEA7DC-8545-42B1-9DDC-DD2E62696B5B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B0585429-DA4D-4E49-8647-2FAE26CCB3E7}" type="pres">
      <dgm:prSet presAssocID="{B318F617-9433-4058-9C6C-6FDA4ED2FDA7}" presName="node" presStyleLbl="node1" presStyleIdx="2" presStyleCnt="6" custRadScaleRad="99167" custRadScaleInc="11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CC6325-546E-4CA3-B674-8E84A259797C}" type="pres">
      <dgm:prSet presAssocID="{F851EF85-5F4E-48C8-9A68-EB65274F5731}" presName="parTrans" presStyleLbl="sibTrans2D1" presStyleIdx="3" presStyleCnt="6"/>
      <dgm:spPr/>
      <dgm:t>
        <a:bodyPr/>
        <a:lstStyle/>
        <a:p>
          <a:endParaRPr lang="en-US"/>
        </a:p>
      </dgm:t>
    </dgm:pt>
    <dgm:pt modelId="{BAB23866-33BA-4D64-BA1C-0BBD45E51A12}" type="pres">
      <dgm:prSet presAssocID="{F851EF85-5F4E-48C8-9A68-EB65274F5731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E4F93B43-0E50-4726-B9A4-3C479912C281}" type="pres">
      <dgm:prSet presAssocID="{B64CB500-8266-4EA5-9587-8AB8DFD17ED2}" presName="node" presStyleLbl="node1" presStyleIdx="3" presStyleCnt="6" custRadScaleRad="99232" custRadScaleInc="-70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FBFD5B-9C74-4C23-A601-2C4802B5F554}" type="pres">
      <dgm:prSet presAssocID="{6BE227FB-79F3-498F-AAF4-371D5C2F6178}" presName="parTrans" presStyleLbl="sibTrans2D1" presStyleIdx="4" presStyleCnt="6"/>
      <dgm:spPr/>
      <dgm:t>
        <a:bodyPr/>
        <a:lstStyle/>
        <a:p>
          <a:endParaRPr lang="en-US"/>
        </a:p>
      </dgm:t>
    </dgm:pt>
    <dgm:pt modelId="{5B3A4843-624F-41DB-AB31-59840098074C}" type="pres">
      <dgm:prSet presAssocID="{6BE227FB-79F3-498F-AAF4-371D5C2F6178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3D36D968-D63E-482A-850D-4FE4FFDEA557}" type="pres">
      <dgm:prSet presAssocID="{A0CF5EC8-5603-49D6-8284-3DE166423998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F3414D-ECDF-42AB-8DDC-882A976B161F}" type="pres">
      <dgm:prSet presAssocID="{3FE6A1C9-12DE-45F7-8A64-6A31AFF71F23}" presName="parTrans" presStyleLbl="sibTrans2D1" presStyleIdx="5" presStyleCnt="6"/>
      <dgm:spPr/>
      <dgm:t>
        <a:bodyPr/>
        <a:lstStyle/>
        <a:p>
          <a:endParaRPr lang="en-US"/>
        </a:p>
      </dgm:t>
    </dgm:pt>
    <dgm:pt modelId="{12C8E3C0-47A4-490C-A9AC-9315CD434822}" type="pres">
      <dgm:prSet presAssocID="{3FE6A1C9-12DE-45F7-8A64-6A31AFF71F23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5B698ED7-FA14-4EA4-9F45-85155EFB54B6}" type="pres">
      <dgm:prSet presAssocID="{966DC1B1-FA0E-46C0-9B0D-B05F2CFE80C1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47C4BE-5203-4298-8FDF-100C9A667D73}" type="presOf" srcId="{43AEA7DC-8545-42B1-9DDC-DD2E62696B5B}" destId="{B78F4279-6052-4012-BCFB-31EE8B600FA7}" srcOrd="0" destOrd="0" presId="urn:microsoft.com/office/officeart/2005/8/layout/radial5"/>
    <dgm:cxn modelId="{1C5A088D-E1DC-4AD3-8453-D01BBE2DA6C0}" type="presOf" srcId="{43AEA7DC-8545-42B1-9DDC-DD2E62696B5B}" destId="{5D684885-06EB-4A08-ADBD-23BF95318409}" srcOrd="1" destOrd="0" presId="urn:microsoft.com/office/officeart/2005/8/layout/radial5"/>
    <dgm:cxn modelId="{4997DC58-D5F6-47B1-B7B8-2927B07C46CB}" type="presOf" srcId="{A40A0662-00E7-49D7-980D-02741E66CD50}" destId="{B73A2C74-8443-4015-9A18-5C6B065FA3C4}" srcOrd="0" destOrd="0" presId="urn:microsoft.com/office/officeart/2005/8/layout/radial5"/>
    <dgm:cxn modelId="{532944A7-4F11-4B9E-8037-1A7AAA3C6A2B}" type="presOf" srcId="{7083DF39-20D3-4D2E-B928-83AF0ED093A5}" destId="{1517601C-438F-4391-A3BE-45830D7D3BF3}" srcOrd="0" destOrd="0" presId="urn:microsoft.com/office/officeart/2005/8/layout/radial5"/>
    <dgm:cxn modelId="{D23331C7-0219-4899-B2FE-5AED2F267DFD}" srcId="{7083DF39-20D3-4D2E-B928-83AF0ED093A5}" destId="{A0CF5EC8-5603-49D6-8284-3DE166423998}" srcOrd="4" destOrd="0" parTransId="{6BE227FB-79F3-498F-AAF4-371D5C2F6178}" sibTransId="{63F0692D-EE5C-4896-959B-8CC1408369AE}"/>
    <dgm:cxn modelId="{991ED32B-6E4C-4F6B-B5C6-0BFA8A6F6929}" srcId="{7083DF39-20D3-4D2E-B928-83AF0ED093A5}" destId="{A40A0662-00E7-49D7-980D-02741E66CD50}" srcOrd="0" destOrd="0" parTransId="{28ADBC5C-A51D-4A3C-8F69-3D34EE1EA5A3}" sibTransId="{5911C85E-C7F8-4485-B45A-8B0B467083A8}"/>
    <dgm:cxn modelId="{BBF49F5E-5DBE-489F-A430-ED539764438B}" srcId="{7083DF39-20D3-4D2E-B928-83AF0ED093A5}" destId="{B318F617-9433-4058-9C6C-6FDA4ED2FDA7}" srcOrd="2" destOrd="0" parTransId="{43AEA7DC-8545-42B1-9DDC-DD2E62696B5B}" sibTransId="{3E7C403E-9731-448F-831E-94165F3CFC78}"/>
    <dgm:cxn modelId="{A9BA5005-5D2A-4456-BB1B-B0F7DC656970}" type="presOf" srcId="{28ADBC5C-A51D-4A3C-8F69-3D34EE1EA5A3}" destId="{6DFEB00D-FD10-4B41-8516-33084BA99549}" srcOrd="0" destOrd="0" presId="urn:microsoft.com/office/officeart/2005/8/layout/radial5"/>
    <dgm:cxn modelId="{69204A46-0111-4D10-8D1F-D50F605FBB63}" type="presOf" srcId="{6BE227FB-79F3-498F-AAF4-371D5C2F6178}" destId="{5B3A4843-624F-41DB-AB31-59840098074C}" srcOrd="1" destOrd="0" presId="urn:microsoft.com/office/officeart/2005/8/layout/radial5"/>
    <dgm:cxn modelId="{F5BC9AD1-1732-4998-ADC8-58CF91C34811}" type="presOf" srcId="{A0CF5EC8-5603-49D6-8284-3DE166423998}" destId="{3D36D968-D63E-482A-850D-4FE4FFDEA557}" srcOrd="0" destOrd="0" presId="urn:microsoft.com/office/officeart/2005/8/layout/radial5"/>
    <dgm:cxn modelId="{C3B4A9D8-1571-406D-8A07-5CDCD5B3DEC7}" type="presOf" srcId="{3FE6A1C9-12DE-45F7-8A64-6A31AFF71F23}" destId="{6BF3414D-ECDF-42AB-8DDC-882A976B161F}" srcOrd="0" destOrd="0" presId="urn:microsoft.com/office/officeart/2005/8/layout/radial5"/>
    <dgm:cxn modelId="{5DF47FBD-3384-4EE5-BF1C-C3FCADC53F1E}" type="presOf" srcId="{966DC1B1-FA0E-46C0-9B0D-B05F2CFE80C1}" destId="{5B698ED7-FA14-4EA4-9F45-85155EFB54B6}" srcOrd="0" destOrd="0" presId="urn:microsoft.com/office/officeart/2005/8/layout/radial5"/>
    <dgm:cxn modelId="{06BC2447-854F-48DF-A96B-49538C1CA78B}" type="presOf" srcId="{3FE6A1C9-12DE-45F7-8A64-6A31AFF71F23}" destId="{12C8E3C0-47A4-490C-A9AC-9315CD434822}" srcOrd="1" destOrd="0" presId="urn:microsoft.com/office/officeart/2005/8/layout/radial5"/>
    <dgm:cxn modelId="{99D79798-3482-41C6-84AB-EB0939F2C2C9}" type="presOf" srcId="{37258F1C-76FB-4757-B66A-86ACF2A44F09}" destId="{D086ACEF-8D2F-4B99-A647-D287536D76CA}" srcOrd="0" destOrd="0" presId="urn:microsoft.com/office/officeart/2005/8/layout/radial5"/>
    <dgm:cxn modelId="{40CD694C-9740-4698-A941-572768AC2403}" type="presOf" srcId="{6BE227FB-79F3-498F-AAF4-371D5C2F6178}" destId="{58FBFD5B-9C74-4C23-A601-2C4802B5F554}" srcOrd="0" destOrd="0" presId="urn:microsoft.com/office/officeart/2005/8/layout/radial5"/>
    <dgm:cxn modelId="{CD554A8E-6FED-4CC0-91A3-10CB6AF6E30F}" srcId="{7083DF39-20D3-4D2E-B928-83AF0ED093A5}" destId="{B64CB500-8266-4EA5-9587-8AB8DFD17ED2}" srcOrd="3" destOrd="0" parTransId="{F851EF85-5F4E-48C8-9A68-EB65274F5731}" sibTransId="{F99F32FB-EBB3-47F7-A1A9-81C13276CE83}"/>
    <dgm:cxn modelId="{491C918E-2E79-42F9-9C99-8E8FE33CD2FC}" type="presOf" srcId="{B64CB500-8266-4EA5-9587-8AB8DFD17ED2}" destId="{E4F93B43-0E50-4726-B9A4-3C479912C281}" srcOrd="0" destOrd="0" presId="urn:microsoft.com/office/officeart/2005/8/layout/radial5"/>
    <dgm:cxn modelId="{91BFE212-AA3F-4E09-BAE7-49DB95E932E2}" type="presOf" srcId="{019794B3-7EAF-46F6-B1A1-31B8DA4745F1}" destId="{AC8CB0FB-0759-43D1-85FC-8F7FBD8AA901}" srcOrd="0" destOrd="0" presId="urn:microsoft.com/office/officeart/2005/8/layout/radial5"/>
    <dgm:cxn modelId="{F4C51711-0093-4EBA-A84C-DE2169B6C066}" type="presOf" srcId="{F851EF85-5F4E-48C8-9A68-EB65274F5731}" destId="{DECC6325-546E-4CA3-B674-8E84A259797C}" srcOrd="0" destOrd="0" presId="urn:microsoft.com/office/officeart/2005/8/layout/radial5"/>
    <dgm:cxn modelId="{8ABACB21-EE6F-4259-8765-32FD3FBF122C}" type="presOf" srcId="{F851EF85-5F4E-48C8-9A68-EB65274F5731}" destId="{BAB23866-33BA-4D64-BA1C-0BBD45E51A12}" srcOrd="1" destOrd="0" presId="urn:microsoft.com/office/officeart/2005/8/layout/radial5"/>
    <dgm:cxn modelId="{031D9195-B231-4AB9-B4E7-B1E882F5129E}" srcId="{37258F1C-76FB-4757-B66A-86ACF2A44F09}" destId="{7083DF39-20D3-4D2E-B928-83AF0ED093A5}" srcOrd="0" destOrd="0" parTransId="{B138CCB3-603A-4C57-BC13-DEC911DCE3A8}" sibTransId="{6E777B2F-4979-4AF9-A60A-FB4F62B04DD7}"/>
    <dgm:cxn modelId="{929CE134-9834-453D-AF3F-CBF34251B1C1}" type="presOf" srcId="{28ADBC5C-A51D-4A3C-8F69-3D34EE1EA5A3}" destId="{634CCAC7-3C0F-49AC-B8AC-7784CD60E3B7}" srcOrd="1" destOrd="0" presId="urn:microsoft.com/office/officeart/2005/8/layout/radial5"/>
    <dgm:cxn modelId="{224457AA-0547-4692-832A-31961243B170}" srcId="{7083DF39-20D3-4D2E-B928-83AF0ED093A5}" destId="{966DC1B1-FA0E-46C0-9B0D-B05F2CFE80C1}" srcOrd="5" destOrd="0" parTransId="{3FE6A1C9-12DE-45F7-8A64-6A31AFF71F23}" sibTransId="{DE5A43A5-19F6-4CEA-AEBB-28662C289414}"/>
    <dgm:cxn modelId="{44D93E21-DFEE-4583-8A19-96BECC67F0FE}" type="presOf" srcId="{019794B3-7EAF-46F6-B1A1-31B8DA4745F1}" destId="{D4FF6406-6527-4D59-892A-D6EF38776199}" srcOrd="1" destOrd="0" presId="urn:microsoft.com/office/officeart/2005/8/layout/radial5"/>
    <dgm:cxn modelId="{C5ACD581-43E6-4EF3-BF52-5601DEE42C02}" type="presOf" srcId="{C5AE93E3-00AB-401F-ADBC-C3B25A3930F8}" destId="{8552B735-CE3E-488E-8426-3F52931DAE12}" srcOrd="0" destOrd="0" presId="urn:microsoft.com/office/officeart/2005/8/layout/radial5"/>
    <dgm:cxn modelId="{CC9DBF88-42BC-4CEE-8F34-E107F017F438}" srcId="{7083DF39-20D3-4D2E-B928-83AF0ED093A5}" destId="{C5AE93E3-00AB-401F-ADBC-C3B25A3930F8}" srcOrd="1" destOrd="0" parTransId="{019794B3-7EAF-46F6-B1A1-31B8DA4745F1}" sibTransId="{2A1FC2BB-5A64-4CB5-9C9F-05CF5839D9B5}"/>
    <dgm:cxn modelId="{AADC7B5E-20EF-4B00-833A-E4F7EF605B20}" type="presOf" srcId="{B318F617-9433-4058-9C6C-6FDA4ED2FDA7}" destId="{B0585429-DA4D-4E49-8647-2FAE26CCB3E7}" srcOrd="0" destOrd="0" presId="urn:microsoft.com/office/officeart/2005/8/layout/radial5"/>
    <dgm:cxn modelId="{267B2E7F-5B8C-4549-98D0-E5E5BE6FECC0}" type="presParOf" srcId="{D086ACEF-8D2F-4B99-A647-D287536D76CA}" destId="{1517601C-438F-4391-A3BE-45830D7D3BF3}" srcOrd="0" destOrd="0" presId="urn:microsoft.com/office/officeart/2005/8/layout/radial5"/>
    <dgm:cxn modelId="{AB63BEA4-8078-43C4-AA22-DE240B07EC2A}" type="presParOf" srcId="{D086ACEF-8D2F-4B99-A647-D287536D76CA}" destId="{6DFEB00D-FD10-4B41-8516-33084BA99549}" srcOrd="1" destOrd="0" presId="urn:microsoft.com/office/officeart/2005/8/layout/radial5"/>
    <dgm:cxn modelId="{BACDD352-5BAA-4E24-9B2E-8AB6171888B0}" type="presParOf" srcId="{6DFEB00D-FD10-4B41-8516-33084BA99549}" destId="{634CCAC7-3C0F-49AC-B8AC-7784CD60E3B7}" srcOrd="0" destOrd="0" presId="urn:microsoft.com/office/officeart/2005/8/layout/radial5"/>
    <dgm:cxn modelId="{FC22F400-FF93-430A-89A8-2D47B9EB2FB4}" type="presParOf" srcId="{D086ACEF-8D2F-4B99-A647-D287536D76CA}" destId="{B73A2C74-8443-4015-9A18-5C6B065FA3C4}" srcOrd="2" destOrd="0" presId="urn:microsoft.com/office/officeart/2005/8/layout/radial5"/>
    <dgm:cxn modelId="{3E4C23A8-C3D4-41BD-B0EF-0DC9543FAECA}" type="presParOf" srcId="{D086ACEF-8D2F-4B99-A647-D287536D76CA}" destId="{AC8CB0FB-0759-43D1-85FC-8F7FBD8AA901}" srcOrd="3" destOrd="0" presId="urn:microsoft.com/office/officeart/2005/8/layout/radial5"/>
    <dgm:cxn modelId="{93352622-B632-408A-840F-BB5FDBB471DB}" type="presParOf" srcId="{AC8CB0FB-0759-43D1-85FC-8F7FBD8AA901}" destId="{D4FF6406-6527-4D59-892A-D6EF38776199}" srcOrd="0" destOrd="0" presId="urn:microsoft.com/office/officeart/2005/8/layout/radial5"/>
    <dgm:cxn modelId="{FA940A5D-6BAC-4325-8144-112DA289C386}" type="presParOf" srcId="{D086ACEF-8D2F-4B99-A647-D287536D76CA}" destId="{8552B735-CE3E-488E-8426-3F52931DAE12}" srcOrd="4" destOrd="0" presId="urn:microsoft.com/office/officeart/2005/8/layout/radial5"/>
    <dgm:cxn modelId="{969E7B05-BF72-4C35-A23C-4F6BCE76F7BF}" type="presParOf" srcId="{D086ACEF-8D2F-4B99-A647-D287536D76CA}" destId="{B78F4279-6052-4012-BCFB-31EE8B600FA7}" srcOrd="5" destOrd="0" presId="urn:microsoft.com/office/officeart/2005/8/layout/radial5"/>
    <dgm:cxn modelId="{C173BD2D-20B9-41F3-9023-E1E3C54CFDCC}" type="presParOf" srcId="{B78F4279-6052-4012-BCFB-31EE8B600FA7}" destId="{5D684885-06EB-4A08-ADBD-23BF95318409}" srcOrd="0" destOrd="0" presId="urn:microsoft.com/office/officeart/2005/8/layout/radial5"/>
    <dgm:cxn modelId="{BA98FA04-150A-4C75-9BDA-8639B7B57B65}" type="presParOf" srcId="{D086ACEF-8D2F-4B99-A647-D287536D76CA}" destId="{B0585429-DA4D-4E49-8647-2FAE26CCB3E7}" srcOrd="6" destOrd="0" presId="urn:microsoft.com/office/officeart/2005/8/layout/radial5"/>
    <dgm:cxn modelId="{B119DFBE-17E4-4E92-9A0E-DF5FE97DB33B}" type="presParOf" srcId="{D086ACEF-8D2F-4B99-A647-D287536D76CA}" destId="{DECC6325-546E-4CA3-B674-8E84A259797C}" srcOrd="7" destOrd="0" presId="urn:microsoft.com/office/officeart/2005/8/layout/radial5"/>
    <dgm:cxn modelId="{263E6290-4EBD-4F7F-8F4F-755571850364}" type="presParOf" srcId="{DECC6325-546E-4CA3-B674-8E84A259797C}" destId="{BAB23866-33BA-4D64-BA1C-0BBD45E51A12}" srcOrd="0" destOrd="0" presId="urn:microsoft.com/office/officeart/2005/8/layout/radial5"/>
    <dgm:cxn modelId="{49218E5E-2AAF-4082-AA20-4521E214DDFD}" type="presParOf" srcId="{D086ACEF-8D2F-4B99-A647-D287536D76CA}" destId="{E4F93B43-0E50-4726-B9A4-3C479912C281}" srcOrd="8" destOrd="0" presId="urn:microsoft.com/office/officeart/2005/8/layout/radial5"/>
    <dgm:cxn modelId="{BAC66F02-83DE-4B23-910A-D4849757B9F1}" type="presParOf" srcId="{D086ACEF-8D2F-4B99-A647-D287536D76CA}" destId="{58FBFD5B-9C74-4C23-A601-2C4802B5F554}" srcOrd="9" destOrd="0" presId="urn:microsoft.com/office/officeart/2005/8/layout/radial5"/>
    <dgm:cxn modelId="{ED0E3F49-AAAC-40C9-AE52-6C4F0841F2A1}" type="presParOf" srcId="{58FBFD5B-9C74-4C23-A601-2C4802B5F554}" destId="{5B3A4843-624F-41DB-AB31-59840098074C}" srcOrd="0" destOrd="0" presId="urn:microsoft.com/office/officeart/2005/8/layout/radial5"/>
    <dgm:cxn modelId="{B0DD7F35-B1A5-4809-88A3-2DCE87C0DF8E}" type="presParOf" srcId="{D086ACEF-8D2F-4B99-A647-D287536D76CA}" destId="{3D36D968-D63E-482A-850D-4FE4FFDEA557}" srcOrd="10" destOrd="0" presId="urn:microsoft.com/office/officeart/2005/8/layout/radial5"/>
    <dgm:cxn modelId="{BF2864D2-06BB-4503-BDAD-47C060DA270C}" type="presParOf" srcId="{D086ACEF-8D2F-4B99-A647-D287536D76CA}" destId="{6BF3414D-ECDF-42AB-8DDC-882A976B161F}" srcOrd="11" destOrd="0" presId="urn:microsoft.com/office/officeart/2005/8/layout/radial5"/>
    <dgm:cxn modelId="{DC819113-651E-46E4-953B-08F8FE244012}" type="presParOf" srcId="{6BF3414D-ECDF-42AB-8DDC-882A976B161F}" destId="{12C8E3C0-47A4-490C-A9AC-9315CD434822}" srcOrd="0" destOrd="0" presId="urn:microsoft.com/office/officeart/2005/8/layout/radial5"/>
    <dgm:cxn modelId="{D8A143A8-7906-4C30-8B2C-0D4E99D4041E}" type="presParOf" srcId="{D086ACEF-8D2F-4B99-A647-D287536D76CA}" destId="{5B698ED7-FA14-4EA4-9F45-85155EFB54B6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59F8E8-7EA8-4CAB-BA33-FCF61625E6E4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/>
      <dgm:spPr/>
    </dgm:pt>
    <dgm:pt modelId="{FCB764B2-0BF8-41C1-A6F8-36D18ADA51A9}">
      <dgm:prSet/>
      <dgm:spPr/>
      <dgm:t>
        <a:bodyPr/>
        <a:lstStyle/>
        <a:p>
          <a:pPr marL="342900" marR="0" lvl="0" indent="-342900" algn="l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tx1"/>
            </a:buClr>
            <a:buSzPct val="75000"/>
            <a:buFont typeface="Wingdings" pitchFamily="2" charset="2"/>
            <a:buChar char="l"/>
            <a:tabLst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6CBC1AC1-6481-4B27-A860-9381814500F2}" type="parTrans" cxnId="{21F7BA40-C598-4549-BAD3-C4F61519F839}">
      <dgm:prSet/>
      <dgm:spPr/>
    </dgm:pt>
    <dgm:pt modelId="{889CFC65-BE93-4ACE-B399-D69A20502520}" type="sibTrans" cxnId="{21F7BA40-C598-4549-BAD3-C4F61519F839}">
      <dgm:prSet/>
      <dgm:spPr/>
    </dgm:pt>
    <dgm:pt modelId="{7D7EE4AE-1B84-4B5B-9B64-D8C2F2CA2606}">
      <dgm:prSet/>
      <dgm:spPr/>
      <dgm:t>
        <a:bodyPr/>
        <a:lstStyle/>
        <a:p>
          <a:pPr marL="342900" marR="0" lvl="0" indent="-342900" algn="l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tx1"/>
            </a:buClr>
            <a:buSzPct val="75000"/>
            <a:buFont typeface="Wingdings" pitchFamily="2" charset="2"/>
            <a:buChar char="l"/>
            <a:tabLst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6E923035-07C9-44F7-9823-36CB50BE0772}" type="parTrans" cxnId="{92E44769-F161-4DD6-86DA-3879E9F13AFD}">
      <dgm:prSet/>
      <dgm:spPr/>
    </dgm:pt>
    <dgm:pt modelId="{583DE558-B296-4BCA-B68D-315813D128BC}" type="sibTrans" cxnId="{92E44769-F161-4DD6-86DA-3879E9F13AFD}">
      <dgm:prSet/>
      <dgm:spPr/>
    </dgm:pt>
    <dgm:pt modelId="{1F4BB9F8-E175-498F-9A15-06E5692512A5}">
      <dgm:prSet/>
      <dgm:spPr/>
      <dgm:t>
        <a:bodyPr/>
        <a:lstStyle/>
        <a:p>
          <a:pPr marL="342900" marR="0" lvl="0" indent="-342900" algn="l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tx1"/>
            </a:buClr>
            <a:buSzPct val="75000"/>
            <a:buFont typeface="Wingdings" pitchFamily="2" charset="2"/>
            <a:buChar char="l"/>
            <a:tabLst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48EDB25E-1BCB-46CD-AB6A-5DBA1D0B2CF3}" type="parTrans" cxnId="{6C1C36E9-71DE-4E61-8788-EFA64264BB64}">
      <dgm:prSet/>
      <dgm:spPr/>
    </dgm:pt>
    <dgm:pt modelId="{0AEB54B2-3B75-4F44-9CD0-68AE4716F593}" type="sibTrans" cxnId="{6C1C36E9-71DE-4E61-8788-EFA64264BB64}">
      <dgm:prSet/>
      <dgm:spPr/>
    </dgm:pt>
    <dgm:pt modelId="{42ABBBC9-E785-4767-82E6-C332B93D4ED7}">
      <dgm:prSet/>
      <dgm:spPr/>
      <dgm:t>
        <a:bodyPr/>
        <a:lstStyle/>
        <a:p>
          <a:pPr marL="342900" marR="0" lvl="0" indent="-342900" algn="l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tx1"/>
            </a:buClr>
            <a:buSzPct val="75000"/>
            <a:buFont typeface="Wingdings" pitchFamily="2" charset="2"/>
            <a:buChar char="l"/>
            <a:tabLst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BF26B6E4-BC9A-4C6B-80CE-5743D7A8CD44}" type="parTrans" cxnId="{4E469EBA-2E90-40F3-934B-CF22D2DEC4FD}">
      <dgm:prSet/>
      <dgm:spPr/>
    </dgm:pt>
    <dgm:pt modelId="{9B950461-99FE-4417-972C-BADF0602CC28}" type="sibTrans" cxnId="{4E469EBA-2E90-40F3-934B-CF22D2DEC4FD}">
      <dgm:prSet/>
      <dgm:spPr/>
    </dgm:pt>
    <dgm:pt modelId="{0FDC9F96-BCFB-4E60-8074-EA169C06069E}" type="pres">
      <dgm:prSet presAssocID="{0D59F8E8-7EA8-4CAB-BA33-FCF61625E6E4}" presName="composite" presStyleCnt="0">
        <dgm:presLayoutVars>
          <dgm:chMax val="5"/>
          <dgm:dir/>
          <dgm:resizeHandles val="exact"/>
        </dgm:presLayoutVars>
      </dgm:prSet>
      <dgm:spPr/>
    </dgm:pt>
    <dgm:pt modelId="{544447A3-1103-4627-8761-030D267DA5B1}" type="pres">
      <dgm:prSet presAssocID="{FCB764B2-0BF8-41C1-A6F8-36D18ADA51A9}" presName="circle1" presStyleLbl="lnNode1" presStyleIdx="0" presStyleCnt="4"/>
      <dgm:spPr/>
    </dgm:pt>
    <dgm:pt modelId="{3ABECBEC-60D4-40BA-B1EA-F2D2E57F329B}" type="pres">
      <dgm:prSet presAssocID="{FCB764B2-0BF8-41C1-A6F8-36D18ADA51A9}" presName="text1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B7C80A-9FB8-4B8F-A60C-1A1380988EED}" type="pres">
      <dgm:prSet presAssocID="{FCB764B2-0BF8-41C1-A6F8-36D18ADA51A9}" presName="line1" presStyleLbl="callout" presStyleIdx="0" presStyleCnt="8"/>
      <dgm:spPr/>
    </dgm:pt>
    <dgm:pt modelId="{539E0911-C437-4148-84DB-51CA9E2A3ECC}" type="pres">
      <dgm:prSet presAssocID="{FCB764B2-0BF8-41C1-A6F8-36D18ADA51A9}" presName="d1" presStyleLbl="callout" presStyleIdx="1" presStyleCnt="8"/>
      <dgm:spPr/>
    </dgm:pt>
    <dgm:pt modelId="{29463096-2130-4EF0-A014-4F93A8FB5DCA}" type="pres">
      <dgm:prSet presAssocID="{7D7EE4AE-1B84-4B5B-9B64-D8C2F2CA2606}" presName="circle2" presStyleLbl="lnNode1" presStyleIdx="1" presStyleCnt="4"/>
      <dgm:spPr/>
    </dgm:pt>
    <dgm:pt modelId="{2164D9A0-D38E-43F2-B48A-2F0C7206869A}" type="pres">
      <dgm:prSet presAssocID="{7D7EE4AE-1B84-4B5B-9B64-D8C2F2CA2606}" presName="text2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854BB0-3B34-4ECF-8AE1-D720AD46D488}" type="pres">
      <dgm:prSet presAssocID="{7D7EE4AE-1B84-4B5B-9B64-D8C2F2CA2606}" presName="line2" presStyleLbl="callout" presStyleIdx="2" presStyleCnt="8"/>
      <dgm:spPr/>
    </dgm:pt>
    <dgm:pt modelId="{4E1076C0-9E6D-4FFE-A78D-AE9B7A1F9542}" type="pres">
      <dgm:prSet presAssocID="{7D7EE4AE-1B84-4B5B-9B64-D8C2F2CA2606}" presName="d2" presStyleLbl="callout" presStyleIdx="3" presStyleCnt="8"/>
      <dgm:spPr/>
    </dgm:pt>
    <dgm:pt modelId="{071D54E1-3AEE-4664-AB44-831D7BD5C7A5}" type="pres">
      <dgm:prSet presAssocID="{1F4BB9F8-E175-498F-9A15-06E5692512A5}" presName="circle3" presStyleLbl="lnNode1" presStyleIdx="2" presStyleCnt="4"/>
      <dgm:spPr/>
    </dgm:pt>
    <dgm:pt modelId="{F554C4CD-7DC8-4653-978B-955598243CC7}" type="pres">
      <dgm:prSet presAssocID="{1F4BB9F8-E175-498F-9A15-06E5692512A5}" presName="text3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40852D-2D65-4BF0-ADFA-911407DBB7EE}" type="pres">
      <dgm:prSet presAssocID="{1F4BB9F8-E175-498F-9A15-06E5692512A5}" presName="line3" presStyleLbl="callout" presStyleIdx="4" presStyleCnt="8"/>
      <dgm:spPr/>
    </dgm:pt>
    <dgm:pt modelId="{1E195E81-9358-4682-B3F7-1435133C0F26}" type="pres">
      <dgm:prSet presAssocID="{1F4BB9F8-E175-498F-9A15-06E5692512A5}" presName="d3" presStyleLbl="callout" presStyleIdx="5" presStyleCnt="8"/>
      <dgm:spPr/>
    </dgm:pt>
    <dgm:pt modelId="{F41F7413-2170-4BBC-A791-82C873D0B7A0}" type="pres">
      <dgm:prSet presAssocID="{42ABBBC9-E785-4767-82E6-C332B93D4ED7}" presName="circle4" presStyleLbl="lnNode1" presStyleIdx="3" presStyleCnt="4"/>
      <dgm:spPr/>
    </dgm:pt>
    <dgm:pt modelId="{994D0E92-BE73-4B8F-83E5-34B1D7C751E9}" type="pres">
      <dgm:prSet presAssocID="{42ABBBC9-E785-4767-82E6-C332B93D4ED7}" presName="text4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34A4A0-FA29-48B2-B4CB-5B694F6F7884}" type="pres">
      <dgm:prSet presAssocID="{42ABBBC9-E785-4767-82E6-C332B93D4ED7}" presName="line4" presStyleLbl="callout" presStyleIdx="6" presStyleCnt="8"/>
      <dgm:spPr/>
    </dgm:pt>
    <dgm:pt modelId="{34040BAE-43BD-4B04-8089-E02F553F1A90}" type="pres">
      <dgm:prSet presAssocID="{42ABBBC9-E785-4767-82E6-C332B93D4ED7}" presName="d4" presStyleLbl="callout" presStyleIdx="7" presStyleCnt="8"/>
      <dgm:spPr/>
    </dgm:pt>
  </dgm:ptLst>
  <dgm:cxnLst>
    <dgm:cxn modelId="{7334CCDB-66E9-4EBD-8E2C-F00C14BB1AD0}" type="presOf" srcId="{0D59F8E8-7EA8-4CAB-BA33-FCF61625E6E4}" destId="{0FDC9F96-BCFB-4E60-8074-EA169C06069E}" srcOrd="0" destOrd="0" presId="urn:microsoft.com/office/officeart/2005/8/layout/target1"/>
    <dgm:cxn modelId="{92E44769-F161-4DD6-86DA-3879E9F13AFD}" srcId="{0D59F8E8-7EA8-4CAB-BA33-FCF61625E6E4}" destId="{7D7EE4AE-1B84-4B5B-9B64-D8C2F2CA2606}" srcOrd="1" destOrd="0" parTransId="{6E923035-07C9-44F7-9823-36CB50BE0772}" sibTransId="{583DE558-B296-4BCA-B68D-315813D128BC}"/>
    <dgm:cxn modelId="{697E616E-F56B-40BF-980F-B2123368393B}" type="presOf" srcId="{1F4BB9F8-E175-498F-9A15-06E5692512A5}" destId="{F554C4CD-7DC8-4653-978B-955598243CC7}" srcOrd="0" destOrd="0" presId="urn:microsoft.com/office/officeart/2005/8/layout/target1"/>
    <dgm:cxn modelId="{6C1C36E9-71DE-4E61-8788-EFA64264BB64}" srcId="{0D59F8E8-7EA8-4CAB-BA33-FCF61625E6E4}" destId="{1F4BB9F8-E175-498F-9A15-06E5692512A5}" srcOrd="2" destOrd="0" parTransId="{48EDB25E-1BCB-46CD-AB6A-5DBA1D0B2CF3}" sibTransId="{0AEB54B2-3B75-4F44-9CD0-68AE4716F593}"/>
    <dgm:cxn modelId="{21F7BA40-C598-4549-BAD3-C4F61519F839}" srcId="{0D59F8E8-7EA8-4CAB-BA33-FCF61625E6E4}" destId="{FCB764B2-0BF8-41C1-A6F8-36D18ADA51A9}" srcOrd="0" destOrd="0" parTransId="{6CBC1AC1-6481-4B27-A860-9381814500F2}" sibTransId="{889CFC65-BE93-4ACE-B399-D69A20502520}"/>
    <dgm:cxn modelId="{4CEF76B6-05FE-42DF-969A-5E1843D3F808}" type="presOf" srcId="{42ABBBC9-E785-4767-82E6-C332B93D4ED7}" destId="{994D0E92-BE73-4B8F-83E5-34B1D7C751E9}" srcOrd="0" destOrd="0" presId="urn:microsoft.com/office/officeart/2005/8/layout/target1"/>
    <dgm:cxn modelId="{B72384CE-977F-41CD-86F0-26888FFC5AF5}" type="presOf" srcId="{7D7EE4AE-1B84-4B5B-9B64-D8C2F2CA2606}" destId="{2164D9A0-D38E-43F2-B48A-2F0C7206869A}" srcOrd="0" destOrd="0" presId="urn:microsoft.com/office/officeart/2005/8/layout/target1"/>
    <dgm:cxn modelId="{957BECDE-6238-4B32-BB76-CFAADA6D7565}" type="presOf" srcId="{FCB764B2-0BF8-41C1-A6F8-36D18ADA51A9}" destId="{3ABECBEC-60D4-40BA-B1EA-F2D2E57F329B}" srcOrd="0" destOrd="0" presId="urn:microsoft.com/office/officeart/2005/8/layout/target1"/>
    <dgm:cxn modelId="{4E469EBA-2E90-40F3-934B-CF22D2DEC4FD}" srcId="{0D59F8E8-7EA8-4CAB-BA33-FCF61625E6E4}" destId="{42ABBBC9-E785-4767-82E6-C332B93D4ED7}" srcOrd="3" destOrd="0" parTransId="{BF26B6E4-BC9A-4C6B-80CE-5743D7A8CD44}" sibTransId="{9B950461-99FE-4417-972C-BADF0602CC28}"/>
    <dgm:cxn modelId="{264DFB07-5759-4998-BF4C-6FAAD1D984FD}" type="presParOf" srcId="{0FDC9F96-BCFB-4E60-8074-EA169C06069E}" destId="{544447A3-1103-4627-8761-030D267DA5B1}" srcOrd="0" destOrd="0" presId="urn:microsoft.com/office/officeart/2005/8/layout/target1"/>
    <dgm:cxn modelId="{AAC37AB9-C71F-4DB1-82B1-D28F8CDCACE2}" type="presParOf" srcId="{0FDC9F96-BCFB-4E60-8074-EA169C06069E}" destId="{3ABECBEC-60D4-40BA-B1EA-F2D2E57F329B}" srcOrd="1" destOrd="0" presId="urn:microsoft.com/office/officeart/2005/8/layout/target1"/>
    <dgm:cxn modelId="{51666DDE-8C98-4448-B9E1-0DFD922B0227}" type="presParOf" srcId="{0FDC9F96-BCFB-4E60-8074-EA169C06069E}" destId="{74B7C80A-9FB8-4B8F-A60C-1A1380988EED}" srcOrd="2" destOrd="0" presId="urn:microsoft.com/office/officeart/2005/8/layout/target1"/>
    <dgm:cxn modelId="{5AAD2F5B-E716-4024-8EDB-E36DE70D8BAB}" type="presParOf" srcId="{0FDC9F96-BCFB-4E60-8074-EA169C06069E}" destId="{539E0911-C437-4148-84DB-51CA9E2A3ECC}" srcOrd="3" destOrd="0" presId="urn:microsoft.com/office/officeart/2005/8/layout/target1"/>
    <dgm:cxn modelId="{546D1D63-6114-452E-8841-8AEC6B522671}" type="presParOf" srcId="{0FDC9F96-BCFB-4E60-8074-EA169C06069E}" destId="{29463096-2130-4EF0-A014-4F93A8FB5DCA}" srcOrd="4" destOrd="0" presId="urn:microsoft.com/office/officeart/2005/8/layout/target1"/>
    <dgm:cxn modelId="{5C3BE25D-ED2A-442F-96F3-B2ACFAAC4540}" type="presParOf" srcId="{0FDC9F96-BCFB-4E60-8074-EA169C06069E}" destId="{2164D9A0-D38E-43F2-B48A-2F0C7206869A}" srcOrd="5" destOrd="0" presId="urn:microsoft.com/office/officeart/2005/8/layout/target1"/>
    <dgm:cxn modelId="{36D96386-3753-4D0A-98CD-197A88383D5A}" type="presParOf" srcId="{0FDC9F96-BCFB-4E60-8074-EA169C06069E}" destId="{7C854BB0-3B34-4ECF-8AE1-D720AD46D488}" srcOrd="6" destOrd="0" presId="urn:microsoft.com/office/officeart/2005/8/layout/target1"/>
    <dgm:cxn modelId="{11DFDCB1-D8A2-4B9C-8AD7-935EDA1B47B3}" type="presParOf" srcId="{0FDC9F96-BCFB-4E60-8074-EA169C06069E}" destId="{4E1076C0-9E6D-4FFE-A78D-AE9B7A1F9542}" srcOrd="7" destOrd="0" presId="urn:microsoft.com/office/officeart/2005/8/layout/target1"/>
    <dgm:cxn modelId="{D729CEB4-8C87-44CB-974D-6D53C185C139}" type="presParOf" srcId="{0FDC9F96-BCFB-4E60-8074-EA169C06069E}" destId="{071D54E1-3AEE-4664-AB44-831D7BD5C7A5}" srcOrd="8" destOrd="0" presId="urn:microsoft.com/office/officeart/2005/8/layout/target1"/>
    <dgm:cxn modelId="{AE598AF5-3B2D-4F2D-9F7D-4E27AC9BA998}" type="presParOf" srcId="{0FDC9F96-BCFB-4E60-8074-EA169C06069E}" destId="{F554C4CD-7DC8-4653-978B-955598243CC7}" srcOrd="9" destOrd="0" presId="urn:microsoft.com/office/officeart/2005/8/layout/target1"/>
    <dgm:cxn modelId="{353BD384-5790-4D44-9419-4589BF623B5C}" type="presParOf" srcId="{0FDC9F96-BCFB-4E60-8074-EA169C06069E}" destId="{6E40852D-2D65-4BF0-ADFA-911407DBB7EE}" srcOrd="10" destOrd="0" presId="urn:microsoft.com/office/officeart/2005/8/layout/target1"/>
    <dgm:cxn modelId="{051650E3-BF6F-4C0B-8C09-BA4BCE22CB22}" type="presParOf" srcId="{0FDC9F96-BCFB-4E60-8074-EA169C06069E}" destId="{1E195E81-9358-4682-B3F7-1435133C0F26}" srcOrd="11" destOrd="0" presId="urn:microsoft.com/office/officeart/2005/8/layout/target1"/>
    <dgm:cxn modelId="{E5B8314D-5E65-4593-BC16-2455D1954FF1}" type="presParOf" srcId="{0FDC9F96-BCFB-4E60-8074-EA169C06069E}" destId="{F41F7413-2170-4BBC-A791-82C873D0B7A0}" srcOrd="12" destOrd="0" presId="urn:microsoft.com/office/officeart/2005/8/layout/target1"/>
    <dgm:cxn modelId="{F24E4E34-1685-4917-885B-D8F9D228A6F9}" type="presParOf" srcId="{0FDC9F96-BCFB-4E60-8074-EA169C06069E}" destId="{994D0E92-BE73-4B8F-83E5-34B1D7C751E9}" srcOrd="13" destOrd="0" presId="urn:microsoft.com/office/officeart/2005/8/layout/target1"/>
    <dgm:cxn modelId="{97B78316-A1B6-4C86-BBFF-35E23FB87848}" type="presParOf" srcId="{0FDC9F96-BCFB-4E60-8074-EA169C06069E}" destId="{E934A4A0-FA29-48B2-B4CB-5B694F6F7884}" srcOrd="14" destOrd="0" presId="urn:microsoft.com/office/officeart/2005/8/layout/target1"/>
    <dgm:cxn modelId="{674970A3-3190-46F0-A5AE-7F5862632039}" type="presParOf" srcId="{0FDC9F96-BCFB-4E60-8074-EA169C06069E}" destId="{34040BAE-43BD-4B04-8089-E02F553F1A90}" srcOrd="15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DF3E100-34A2-4700-876E-B1CFACDCF7FF}" type="doc">
      <dgm:prSet loTypeId="urn:microsoft.com/office/officeart/2005/8/layout/target1" loCatId="relationship" qsTypeId="urn:microsoft.com/office/officeart/2005/8/quickstyle/simple1" qsCatId="simple" csTypeId="urn:microsoft.com/office/officeart/2005/8/colors/accent1_2" csCatId="accent1"/>
      <dgm:spPr/>
    </dgm:pt>
    <dgm:pt modelId="{E2400FE9-1190-478F-84AE-4A15B3793779}">
      <dgm:prSet/>
      <dgm:spPr/>
      <dgm:t>
        <a:bodyPr/>
        <a:lstStyle/>
        <a:p>
          <a:pPr marL="342900" marR="0" lvl="0" indent="-342900" algn="l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tx1"/>
            </a:buClr>
            <a:buSzPct val="75000"/>
            <a:buFont typeface="Wingdings" pitchFamily="2" charset="2"/>
            <a:buChar char="l"/>
            <a:tabLst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73519216-4A3D-49AE-B15C-835B7E335FB9}" type="parTrans" cxnId="{F6988D8D-F443-446B-B5B5-ED627B38DB67}">
      <dgm:prSet/>
      <dgm:spPr/>
    </dgm:pt>
    <dgm:pt modelId="{7F959B2A-CDE6-4765-A1D8-8EB330CCDF52}" type="sibTrans" cxnId="{F6988D8D-F443-446B-B5B5-ED627B38DB67}">
      <dgm:prSet/>
      <dgm:spPr/>
    </dgm:pt>
    <dgm:pt modelId="{0E8FEC11-4126-45A3-8C97-FB8BBBEF9251}">
      <dgm:prSet/>
      <dgm:spPr/>
      <dgm:t>
        <a:bodyPr/>
        <a:lstStyle/>
        <a:p>
          <a:pPr marL="342900" marR="0" lvl="0" indent="-342900" algn="l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tx1"/>
            </a:buClr>
            <a:buSzPct val="75000"/>
            <a:buFont typeface="Wingdings" pitchFamily="2" charset="2"/>
            <a:buChar char="l"/>
            <a:tabLst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B95F2434-E6F4-4ADB-B6AA-07FC632ED25B}" type="parTrans" cxnId="{843E0055-3C80-40BF-B6A1-AB6A925B4930}">
      <dgm:prSet/>
      <dgm:spPr/>
    </dgm:pt>
    <dgm:pt modelId="{B644B430-548F-405B-B09C-E9086554BA4A}" type="sibTrans" cxnId="{843E0055-3C80-40BF-B6A1-AB6A925B4930}">
      <dgm:prSet/>
      <dgm:spPr/>
    </dgm:pt>
    <dgm:pt modelId="{693294AB-F666-423D-92C9-FCB35FB20289}">
      <dgm:prSet/>
      <dgm:spPr/>
      <dgm:t>
        <a:bodyPr/>
        <a:lstStyle/>
        <a:p>
          <a:pPr marL="342900" marR="0" lvl="0" indent="-342900" algn="l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tx1"/>
            </a:buClr>
            <a:buSzPct val="75000"/>
            <a:buFont typeface="Wingdings" pitchFamily="2" charset="2"/>
            <a:buChar char="l"/>
            <a:tabLst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0DE30BFA-EE65-414C-865A-03B1CAB5D75E}" type="parTrans" cxnId="{31210DED-33F8-42FF-A9D9-F04C79CB42C4}">
      <dgm:prSet/>
      <dgm:spPr/>
    </dgm:pt>
    <dgm:pt modelId="{E89D0169-1D3E-4785-83D7-A5402827A6D7}" type="sibTrans" cxnId="{31210DED-33F8-42FF-A9D9-F04C79CB42C4}">
      <dgm:prSet/>
      <dgm:spPr/>
    </dgm:pt>
    <dgm:pt modelId="{CCCDD070-BA61-460C-9FC1-9FAC683968B6}">
      <dgm:prSet/>
      <dgm:spPr/>
      <dgm:t>
        <a:bodyPr/>
        <a:lstStyle/>
        <a:p>
          <a:pPr marL="342900" marR="0" lvl="0" indent="-342900" algn="l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tx1"/>
            </a:buClr>
            <a:buSzPct val="75000"/>
            <a:buFont typeface="Wingdings" pitchFamily="2" charset="2"/>
            <a:buChar char="l"/>
            <a:tabLst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63F4C82C-C3C2-4771-9ED9-0056587F4FFB}" type="parTrans" cxnId="{74FE70AC-FEE9-42D2-8A98-0D01C28C94A9}">
      <dgm:prSet/>
      <dgm:spPr/>
    </dgm:pt>
    <dgm:pt modelId="{959F905B-AA91-4A0C-91DF-EE8EE6BB49DF}" type="sibTrans" cxnId="{74FE70AC-FEE9-42D2-8A98-0D01C28C94A9}">
      <dgm:prSet/>
      <dgm:spPr/>
    </dgm:pt>
    <dgm:pt modelId="{DD3024D3-D20B-440D-ACF9-EE9C469350AD}">
      <dgm:prSet/>
      <dgm:spPr/>
      <dgm:t>
        <a:bodyPr/>
        <a:lstStyle/>
        <a:p>
          <a:pPr marL="342900" marR="0" lvl="0" indent="-342900" algn="l" defTabSz="914400" rtl="0" eaLnBrk="1" fontAlgn="base" latinLnBrk="0" hangingPunct="1">
            <a:lnSpc>
              <a:spcPct val="100000"/>
            </a:lnSpc>
            <a:spcBef>
              <a:spcPct val="20000"/>
            </a:spcBef>
            <a:spcAft>
              <a:spcPct val="0"/>
            </a:spcAft>
            <a:buClr>
              <a:schemeClr val="tx1"/>
            </a:buClr>
            <a:buSzPct val="75000"/>
            <a:buFont typeface="Wingdings" pitchFamily="2" charset="2"/>
            <a:buChar char="l"/>
            <a:tabLst/>
          </a:pPr>
          <a:endParaRPr kumimoji="0" lang="en-US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AF045DA3-2CD8-4240-8D34-A255FD690D3A}" type="parTrans" cxnId="{F040363D-03CA-484D-8A73-2F966FB85D28}">
      <dgm:prSet/>
      <dgm:spPr/>
    </dgm:pt>
    <dgm:pt modelId="{536D1D92-D318-47B9-A388-F4AE169CA4AD}" type="sibTrans" cxnId="{F040363D-03CA-484D-8A73-2F966FB85D28}">
      <dgm:prSet/>
      <dgm:spPr/>
    </dgm:pt>
    <dgm:pt modelId="{460B47D6-1275-4201-B588-89F31ECBD3E7}" type="pres">
      <dgm:prSet presAssocID="{ADF3E100-34A2-4700-876E-B1CFACDCF7FF}" presName="composite" presStyleCnt="0">
        <dgm:presLayoutVars>
          <dgm:chMax val="5"/>
          <dgm:dir/>
          <dgm:resizeHandles val="exact"/>
        </dgm:presLayoutVars>
      </dgm:prSet>
      <dgm:spPr/>
    </dgm:pt>
    <dgm:pt modelId="{CDEE5C93-5F7A-4528-A64A-A219733BBB36}" type="pres">
      <dgm:prSet presAssocID="{E2400FE9-1190-478F-84AE-4A15B3793779}" presName="circle1" presStyleLbl="lnNode1" presStyleIdx="0" presStyleCnt="5"/>
      <dgm:spPr/>
    </dgm:pt>
    <dgm:pt modelId="{87C3608F-106E-4840-A2B9-E99EFB38FD77}" type="pres">
      <dgm:prSet presAssocID="{E2400FE9-1190-478F-84AE-4A15B3793779}" presName="text1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951611-555D-472C-BFFD-AFE9728A744A}" type="pres">
      <dgm:prSet presAssocID="{E2400FE9-1190-478F-84AE-4A15B3793779}" presName="line1" presStyleLbl="callout" presStyleIdx="0" presStyleCnt="10"/>
      <dgm:spPr/>
    </dgm:pt>
    <dgm:pt modelId="{EE1664D5-891D-4705-B842-15480AEDCC70}" type="pres">
      <dgm:prSet presAssocID="{E2400FE9-1190-478F-84AE-4A15B3793779}" presName="d1" presStyleLbl="callout" presStyleIdx="1" presStyleCnt="10"/>
      <dgm:spPr/>
    </dgm:pt>
    <dgm:pt modelId="{18B43450-9BF3-495D-92A9-330DCD90EEC3}" type="pres">
      <dgm:prSet presAssocID="{0E8FEC11-4126-45A3-8C97-FB8BBBEF9251}" presName="circle2" presStyleLbl="lnNode1" presStyleIdx="1" presStyleCnt="5"/>
      <dgm:spPr/>
    </dgm:pt>
    <dgm:pt modelId="{8D9AB7F6-DD9A-4813-9199-06EF222FD85A}" type="pres">
      <dgm:prSet presAssocID="{0E8FEC11-4126-45A3-8C97-FB8BBBEF9251}" presName="text2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1D5D24-5D19-4CD2-B452-859D5A6A40CD}" type="pres">
      <dgm:prSet presAssocID="{0E8FEC11-4126-45A3-8C97-FB8BBBEF9251}" presName="line2" presStyleLbl="callout" presStyleIdx="2" presStyleCnt="10"/>
      <dgm:spPr/>
    </dgm:pt>
    <dgm:pt modelId="{4310CC40-ADF5-4262-A1DA-FD4A8FF8693E}" type="pres">
      <dgm:prSet presAssocID="{0E8FEC11-4126-45A3-8C97-FB8BBBEF9251}" presName="d2" presStyleLbl="callout" presStyleIdx="3" presStyleCnt="10"/>
      <dgm:spPr/>
    </dgm:pt>
    <dgm:pt modelId="{31467024-14D9-47C9-B0E3-DCA46EAF3218}" type="pres">
      <dgm:prSet presAssocID="{693294AB-F666-423D-92C9-FCB35FB20289}" presName="circle3" presStyleLbl="lnNode1" presStyleIdx="2" presStyleCnt="5"/>
      <dgm:spPr/>
    </dgm:pt>
    <dgm:pt modelId="{C1701B49-D4B7-4CFF-A6AE-872AC5FAFBE0}" type="pres">
      <dgm:prSet presAssocID="{693294AB-F666-423D-92C9-FCB35FB20289}" presName="text3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02B0FA-EEB0-465C-B378-A41C6347D878}" type="pres">
      <dgm:prSet presAssocID="{693294AB-F666-423D-92C9-FCB35FB20289}" presName="line3" presStyleLbl="callout" presStyleIdx="4" presStyleCnt="10"/>
      <dgm:spPr/>
    </dgm:pt>
    <dgm:pt modelId="{A63FF087-35D2-4B28-8192-C4EA432EEB66}" type="pres">
      <dgm:prSet presAssocID="{693294AB-F666-423D-92C9-FCB35FB20289}" presName="d3" presStyleLbl="callout" presStyleIdx="5" presStyleCnt="10"/>
      <dgm:spPr/>
    </dgm:pt>
    <dgm:pt modelId="{82B73C51-54C0-4007-A2FC-F97B833028DF}" type="pres">
      <dgm:prSet presAssocID="{CCCDD070-BA61-460C-9FC1-9FAC683968B6}" presName="circle4" presStyleLbl="lnNode1" presStyleIdx="3" presStyleCnt="5"/>
      <dgm:spPr/>
    </dgm:pt>
    <dgm:pt modelId="{A844F20F-DE22-4C9C-AC67-37D75FD06124}" type="pres">
      <dgm:prSet presAssocID="{CCCDD070-BA61-460C-9FC1-9FAC683968B6}" presName="text4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0FC144-0430-45AB-B2CA-4595BDB29A98}" type="pres">
      <dgm:prSet presAssocID="{CCCDD070-BA61-460C-9FC1-9FAC683968B6}" presName="line4" presStyleLbl="callout" presStyleIdx="6" presStyleCnt="10"/>
      <dgm:spPr/>
    </dgm:pt>
    <dgm:pt modelId="{EAC552B0-A8DC-49B0-A2E0-6FBE2C5621FB}" type="pres">
      <dgm:prSet presAssocID="{CCCDD070-BA61-460C-9FC1-9FAC683968B6}" presName="d4" presStyleLbl="callout" presStyleIdx="7" presStyleCnt="10"/>
      <dgm:spPr/>
    </dgm:pt>
    <dgm:pt modelId="{9C095AB1-8D20-47F5-94F3-D7510A401FAE}" type="pres">
      <dgm:prSet presAssocID="{DD3024D3-D20B-440D-ACF9-EE9C469350AD}" presName="circle5" presStyleLbl="lnNode1" presStyleIdx="4" presStyleCnt="5"/>
      <dgm:spPr/>
    </dgm:pt>
    <dgm:pt modelId="{D452934A-75CD-4AAC-A5E0-EB55662749F3}" type="pres">
      <dgm:prSet presAssocID="{DD3024D3-D20B-440D-ACF9-EE9C469350AD}" presName="text5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BA3F9C-4E61-4DE7-926D-4F5651F451B5}" type="pres">
      <dgm:prSet presAssocID="{DD3024D3-D20B-440D-ACF9-EE9C469350AD}" presName="line5" presStyleLbl="callout" presStyleIdx="8" presStyleCnt="10"/>
      <dgm:spPr/>
    </dgm:pt>
    <dgm:pt modelId="{FAC8F621-A541-49EC-9331-7F5DA3A418A4}" type="pres">
      <dgm:prSet presAssocID="{DD3024D3-D20B-440D-ACF9-EE9C469350AD}" presName="d5" presStyleLbl="callout" presStyleIdx="9" presStyleCnt="10"/>
      <dgm:spPr/>
    </dgm:pt>
  </dgm:ptLst>
  <dgm:cxnLst>
    <dgm:cxn modelId="{F6988D8D-F443-446B-B5B5-ED627B38DB67}" srcId="{ADF3E100-34A2-4700-876E-B1CFACDCF7FF}" destId="{E2400FE9-1190-478F-84AE-4A15B3793779}" srcOrd="0" destOrd="0" parTransId="{73519216-4A3D-49AE-B15C-835B7E335FB9}" sibTransId="{7F959B2A-CDE6-4765-A1D8-8EB330CCDF52}"/>
    <dgm:cxn modelId="{C076D171-E8CC-4EA1-9C68-D71787F5DBC8}" type="presOf" srcId="{0E8FEC11-4126-45A3-8C97-FB8BBBEF9251}" destId="{8D9AB7F6-DD9A-4813-9199-06EF222FD85A}" srcOrd="0" destOrd="0" presId="urn:microsoft.com/office/officeart/2005/8/layout/target1"/>
    <dgm:cxn modelId="{843E0055-3C80-40BF-B6A1-AB6A925B4930}" srcId="{ADF3E100-34A2-4700-876E-B1CFACDCF7FF}" destId="{0E8FEC11-4126-45A3-8C97-FB8BBBEF9251}" srcOrd="1" destOrd="0" parTransId="{B95F2434-E6F4-4ADB-B6AA-07FC632ED25B}" sibTransId="{B644B430-548F-405B-B09C-E9086554BA4A}"/>
    <dgm:cxn modelId="{F040363D-03CA-484D-8A73-2F966FB85D28}" srcId="{ADF3E100-34A2-4700-876E-B1CFACDCF7FF}" destId="{DD3024D3-D20B-440D-ACF9-EE9C469350AD}" srcOrd="4" destOrd="0" parTransId="{AF045DA3-2CD8-4240-8D34-A255FD690D3A}" sibTransId="{536D1D92-D318-47B9-A388-F4AE169CA4AD}"/>
    <dgm:cxn modelId="{4E1C2A60-7E20-4307-8B6E-BFC0E5AEA1A3}" type="presOf" srcId="{CCCDD070-BA61-460C-9FC1-9FAC683968B6}" destId="{A844F20F-DE22-4C9C-AC67-37D75FD06124}" srcOrd="0" destOrd="0" presId="urn:microsoft.com/office/officeart/2005/8/layout/target1"/>
    <dgm:cxn modelId="{10A780D0-CDB8-4460-85A2-2C0F8367F28E}" type="presOf" srcId="{ADF3E100-34A2-4700-876E-B1CFACDCF7FF}" destId="{460B47D6-1275-4201-B588-89F31ECBD3E7}" srcOrd="0" destOrd="0" presId="urn:microsoft.com/office/officeart/2005/8/layout/target1"/>
    <dgm:cxn modelId="{00853B55-562F-442D-A1D3-4E04733E65BE}" type="presOf" srcId="{E2400FE9-1190-478F-84AE-4A15B3793779}" destId="{87C3608F-106E-4840-A2B9-E99EFB38FD77}" srcOrd="0" destOrd="0" presId="urn:microsoft.com/office/officeart/2005/8/layout/target1"/>
    <dgm:cxn modelId="{B282EC9F-02B1-4249-AD83-B9AB6B783A0C}" type="presOf" srcId="{DD3024D3-D20B-440D-ACF9-EE9C469350AD}" destId="{D452934A-75CD-4AAC-A5E0-EB55662749F3}" srcOrd="0" destOrd="0" presId="urn:microsoft.com/office/officeart/2005/8/layout/target1"/>
    <dgm:cxn modelId="{657A52AE-AEF5-4C93-9B1A-8CF55396D86F}" type="presOf" srcId="{693294AB-F666-423D-92C9-FCB35FB20289}" destId="{C1701B49-D4B7-4CFF-A6AE-872AC5FAFBE0}" srcOrd="0" destOrd="0" presId="urn:microsoft.com/office/officeart/2005/8/layout/target1"/>
    <dgm:cxn modelId="{74FE70AC-FEE9-42D2-8A98-0D01C28C94A9}" srcId="{ADF3E100-34A2-4700-876E-B1CFACDCF7FF}" destId="{CCCDD070-BA61-460C-9FC1-9FAC683968B6}" srcOrd="3" destOrd="0" parTransId="{63F4C82C-C3C2-4771-9ED9-0056587F4FFB}" sibTransId="{959F905B-AA91-4A0C-91DF-EE8EE6BB49DF}"/>
    <dgm:cxn modelId="{31210DED-33F8-42FF-A9D9-F04C79CB42C4}" srcId="{ADF3E100-34A2-4700-876E-B1CFACDCF7FF}" destId="{693294AB-F666-423D-92C9-FCB35FB20289}" srcOrd="2" destOrd="0" parTransId="{0DE30BFA-EE65-414C-865A-03B1CAB5D75E}" sibTransId="{E89D0169-1D3E-4785-83D7-A5402827A6D7}"/>
    <dgm:cxn modelId="{3E187E92-FAE8-42F5-8F59-B6DF100821F8}" type="presParOf" srcId="{460B47D6-1275-4201-B588-89F31ECBD3E7}" destId="{CDEE5C93-5F7A-4528-A64A-A219733BBB36}" srcOrd="0" destOrd="0" presId="urn:microsoft.com/office/officeart/2005/8/layout/target1"/>
    <dgm:cxn modelId="{366D1422-47FB-4FC3-8F92-E5D95DE13E21}" type="presParOf" srcId="{460B47D6-1275-4201-B588-89F31ECBD3E7}" destId="{87C3608F-106E-4840-A2B9-E99EFB38FD77}" srcOrd="1" destOrd="0" presId="urn:microsoft.com/office/officeart/2005/8/layout/target1"/>
    <dgm:cxn modelId="{B32E6162-0954-4665-970E-63ECA6B09126}" type="presParOf" srcId="{460B47D6-1275-4201-B588-89F31ECBD3E7}" destId="{13951611-555D-472C-BFFD-AFE9728A744A}" srcOrd="2" destOrd="0" presId="urn:microsoft.com/office/officeart/2005/8/layout/target1"/>
    <dgm:cxn modelId="{89DE9931-ABC6-48C2-A31E-4B217F87C879}" type="presParOf" srcId="{460B47D6-1275-4201-B588-89F31ECBD3E7}" destId="{EE1664D5-891D-4705-B842-15480AEDCC70}" srcOrd="3" destOrd="0" presId="urn:microsoft.com/office/officeart/2005/8/layout/target1"/>
    <dgm:cxn modelId="{9F14C364-6AB5-41E9-8F25-B7CF3BFC76FC}" type="presParOf" srcId="{460B47D6-1275-4201-B588-89F31ECBD3E7}" destId="{18B43450-9BF3-495D-92A9-330DCD90EEC3}" srcOrd="4" destOrd="0" presId="urn:microsoft.com/office/officeart/2005/8/layout/target1"/>
    <dgm:cxn modelId="{9E297208-3373-4A22-9615-C7BE9245334E}" type="presParOf" srcId="{460B47D6-1275-4201-B588-89F31ECBD3E7}" destId="{8D9AB7F6-DD9A-4813-9199-06EF222FD85A}" srcOrd="5" destOrd="0" presId="urn:microsoft.com/office/officeart/2005/8/layout/target1"/>
    <dgm:cxn modelId="{19482DB6-6122-414E-B1A6-0E7EC7401A81}" type="presParOf" srcId="{460B47D6-1275-4201-B588-89F31ECBD3E7}" destId="{5D1D5D24-5D19-4CD2-B452-859D5A6A40CD}" srcOrd="6" destOrd="0" presId="urn:microsoft.com/office/officeart/2005/8/layout/target1"/>
    <dgm:cxn modelId="{C5DDEA13-3893-471F-BFFD-CB64AF914970}" type="presParOf" srcId="{460B47D6-1275-4201-B588-89F31ECBD3E7}" destId="{4310CC40-ADF5-4262-A1DA-FD4A8FF8693E}" srcOrd="7" destOrd="0" presId="urn:microsoft.com/office/officeart/2005/8/layout/target1"/>
    <dgm:cxn modelId="{216801A4-A80B-4132-940E-28BCDB9D90F7}" type="presParOf" srcId="{460B47D6-1275-4201-B588-89F31ECBD3E7}" destId="{31467024-14D9-47C9-B0E3-DCA46EAF3218}" srcOrd="8" destOrd="0" presId="urn:microsoft.com/office/officeart/2005/8/layout/target1"/>
    <dgm:cxn modelId="{8CFD578A-030F-4E64-BA4C-2054CDFED1EB}" type="presParOf" srcId="{460B47D6-1275-4201-B588-89F31ECBD3E7}" destId="{C1701B49-D4B7-4CFF-A6AE-872AC5FAFBE0}" srcOrd="9" destOrd="0" presId="urn:microsoft.com/office/officeart/2005/8/layout/target1"/>
    <dgm:cxn modelId="{43247F68-7E32-4DAB-A29F-D5FF777A4555}" type="presParOf" srcId="{460B47D6-1275-4201-B588-89F31ECBD3E7}" destId="{DD02B0FA-EEB0-465C-B378-A41C6347D878}" srcOrd="10" destOrd="0" presId="urn:microsoft.com/office/officeart/2005/8/layout/target1"/>
    <dgm:cxn modelId="{DDA12851-41DC-4D66-8DDE-2D43FCC07EA4}" type="presParOf" srcId="{460B47D6-1275-4201-B588-89F31ECBD3E7}" destId="{A63FF087-35D2-4B28-8192-C4EA432EEB66}" srcOrd="11" destOrd="0" presId="urn:microsoft.com/office/officeart/2005/8/layout/target1"/>
    <dgm:cxn modelId="{97D1D84E-2F53-4A1A-892E-0B6CFB2BA32C}" type="presParOf" srcId="{460B47D6-1275-4201-B588-89F31ECBD3E7}" destId="{82B73C51-54C0-4007-A2FC-F97B833028DF}" srcOrd="12" destOrd="0" presId="urn:microsoft.com/office/officeart/2005/8/layout/target1"/>
    <dgm:cxn modelId="{37218E7D-FCF6-4F5C-8D83-00DA667CC191}" type="presParOf" srcId="{460B47D6-1275-4201-B588-89F31ECBD3E7}" destId="{A844F20F-DE22-4C9C-AC67-37D75FD06124}" srcOrd="13" destOrd="0" presId="urn:microsoft.com/office/officeart/2005/8/layout/target1"/>
    <dgm:cxn modelId="{4510A6C6-A4E2-4630-BA69-8D88927B47D5}" type="presParOf" srcId="{460B47D6-1275-4201-B588-89F31ECBD3E7}" destId="{320FC144-0430-45AB-B2CA-4595BDB29A98}" srcOrd="14" destOrd="0" presId="urn:microsoft.com/office/officeart/2005/8/layout/target1"/>
    <dgm:cxn modelId="{DD4421C8-035D-4271-A4EF-3BE493B4E20A}" type="presParOf" srcId="{460B47D6-1275-4201-B588-89F31ECBD3E7}" destId="{EAC552B0-A8DC-49B0-A2E0-6FBE2C5621FB}" srcOrd="15" destOrd="0" presId="urn:microsoft.com/office/officeart/2005/8/layout/target1"/>
    <dgm:cxn modelId="{8872DF3F-1330-4AA1-B644-3E139B7E4B8D}" type="presParOf" srcId="{460B47D6-1275-4201-B588-89F31ECBD3E7}" destId="{9C095AB1-8D20-47F5-94F3-D7510A401FAE}" srcOrd="16" destOrd="0" presId="urn:microsoft.com/office/officeart/2005/8/layout/target1"/>
    <dgm:cxn modelId="{80902E8C-C9BD-4982-8FA9-454B755B546E}" type="presParOf" srcId="{460B47D6-1275-4201-B588-89F31ECBD3E7}" destId="{D452934A-75CD-4AAC-A5E0-EB55662749F3}" srcOrd="17" destOrd="0" presId="urn:microsoft.com/office/officeart/2005/8/layout/target1"/>
    <dgm:cxn modelId="{8E5F2BDF-2886-4BA2-A5EE-814BA9988C86}" type="presParOf" srcId="{460B47D6-1275-4201-B588-89F31ECBD3E7}" destId="{50BA3F9C-4E61-4DE7-926D-4F5651F451B5}" srcOrd="18" destOrd="0" presId="urn:microsoft.com/office/officeart/2005/8/layout/target1"/>
    <dgm:cxn modelId="{E1141E17-B8CF-4622-943C-279B09F8DD1E}" type="presParOf" srcId="{460B47D6-1275-4201-B588-89F31ECBD3E7}" destId="{FAC8F621-A541-49EC-9331-7F5DA3A418A4}" srcOrd="19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D754F-48A2-49EA-8EF1-FBE50B9BACD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368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3FDCB-5C8B-453F-8E4A-13A2D1FB7A7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658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222AE-56CB-4C86-B542-1BF8328708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1892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1CDF-140C-4BBA-8D87-C8FB45549B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844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88E20-094C-4734-8F24-4F205407A7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181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2057400"/>
            <a:ext cx="3810000" cy="4114800"/>
          </a:xfrm>
        </p:spPr>
        <p:txBody>
          <a:bodyPr rtlCol="1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E3FEC-DD4C-488D-8C04-EC631E41F22F}" type="slidenum">
              <a:rPr lang="ar-SA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2130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D754F-48A2-49EA-8EF1-FBE50B9BACD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333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9E350-46CC-4B87-86E8-494C354E27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4863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9F6D6-23EC-46D6-961B-57D80580B2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753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72984-9817-45E5-B3DB-30DBC9CE59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5136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0E934-8BB8-40D9-B443-9FA3ECA035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116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9E350-46CC-4B87-86E8-494C354E27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8209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7B615-8E2D-4EE9-87F3-E37A0939DC0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6204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6D992-DEAB-44BE-A855-1CB1C45C29D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775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409E8-D82B-4DAF-BB61-870BDBBAD2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0197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F7F99-558E-4D24-A7E3-79061943312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3478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3FDCB-5C8B-453F-8E4A-13A2D1FB7A7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6942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222AE-56CB-4C86-B542-1BF8328708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534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1CDF-140C-4BBA-8D87-C8FB45549B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7032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88E20-094C-4734-8F24-4F205407A7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831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D754F-48A2-49EA-8EF1-FBE50B9BACD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5409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9E350-46CC-4B87-86E8-494C354E27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954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9F6D6-23EC-46D6-961B-57D80580B2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947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9F6D6-23EC-46D6-961B-57D80580B2F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5969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72984-9817-45E5-B3DB-30DBC9CE59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9527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0E934-8BB8-40D9-B443-9FA3ECA035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27879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7B615-8E2D-4EE9-87F3-E37A0939DC0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120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6D992-DEAB-44BE-A855-1CB1C45C29D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831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409E8-D82B-4DAF-BB61-870BDBBAD2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8210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F7F99-558E-4D24-A7E3-79061943312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83465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3FDCB-5C8B-453F-8E4A-13A2D1FB7A7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975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222AE-56CB-4C86-B542-1BF83287084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0790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01CDF-140C-4BBA-8D87-C8FB45549B2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43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72984-9817-45E5-B3DB-30DBC9CE59C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058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88E20-094C-4734-8F24-4F205407A7B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2189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0E934-8BB8-40D9-B443-9FA3ECA035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46368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A8B00-DE7F-45D9-B464-95C3270B9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123687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533400"/>
            <a:ext cx="7543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371600" y="1981200"/>
            <a:ext cx="3733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733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E4BC9B-C9C2-44BE-A56E-490BD66BFF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535471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C2BBBD-2787-4708-85C9-EDF3078AB3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97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7B615-8E2D-4EE9-87F3-E37A0939DC0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214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6D992-DEAB-44BE-A855-1CB1C45C29D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202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9409E8-D82B-4DAF-BB61-870BDBBAD2B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469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F7F99-558E-4D24-A7E3-79061943312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951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0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400" smtClean="0">
                <a:latin typeface="Arial" charset="0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30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400" smtClean="0">
                <a:latin typeface="Arial" charset="0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304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400" smtClean="0">
                <a:latin typeface="Arial" charset="0"/>
                <a:cs typeface="+mn-cs"/>
              </a:defRPr>
            </a:lvl1pPr>
          </a:lstStyle>
          <a:p>
            <a:pPr algn="r" fontAlgn="base">
              <a:spcAft>
                <a:spcPct val="0"/>
              </a:spcAft>
              <a:defRPr/>
            </a:pPr>
            <a:fld id="{E9E1AAF0-F5E5-426D-8BD9-9C822B66B2D3}" type="slidenum">
              <a:rPr lang="en-US">
                <a:solidFill>
                  <a:srgbClr val="000000"/>
                </a:solidFill>
              </a:rPr>
              <a:pPr algn="r"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827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720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0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400" smtClean="0">
                <a:latin typeface="Arial" charset="0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30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400" smtClean="0">
                <a:latin typeface="Arial" charset="0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304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400" smtClean="0">
                <a:latin typeface="Arial" charset="0"/>
                <a:cs typeface="+mn-cs"/>
              </a:defRPr>
            </a:lvl1pPr>
          </a:lstStyle>
          <a:p>
            <a:pPr algn="r" fontAlgn="base">
              <a:spcAft>
                <a:spcPct val="0"/>
              </a:spcAft>
              <a:defRPr/>
            </a:pPr>
            <a:fld id="{E9E1AAF0-F5E5-426D-8BD9-9C822B66B2D3}" type="slidenum">
              <a:rPr lang="en-US">
                <a:solidFill>
                  <a:srgbClr val="000000"/>
                </a:solidFill>
              </a:rPr>
              <a:pPr algn="r"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968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0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buClrTx/>
              <a:buSzTx/>
              <a:buFontTx/>
              <a:buNone/>
              <a:defRPr sz="1400" smtClean="0">
                <a:latin typeface="Arial" charset="0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30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400" smtClean="0">
                <a:latin typeface="Arial" charset="0"/>
                <a:cs typeface="+mn-cs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304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buFontTx/>
              <a:buNone/>
              <a:defRPr sz="1400" smtClean="0">
                <a:latin typeface="Arial" charset="0"/>
                <a:cs typeface="+mn-cs"/>
              </a:defRPr>
            </a:lvl1pPr>
          </a:lstStyle>
          <a:p>
            <a:pPr algn="r" fontAlgn="base">
              <a:spcAft>
                <a:spcPct val="0"/>
              </a:spcAft>
              <a:defRPr/>
            </a:pPr>
            <a:fld id="{E9E1AAF0-F5E5-426D-8BD9-9C822B66B2D3}" type="slidenum">
              <a:rPr lang="en-US">
                <a:solidFill>
                  <a:srgbClr val="000000"/>
                </a:solidFill>
              </a:rPr>
              <a:pPr algn="r"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896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0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3.xml"/><Relationship Id="rId1" Type="http://schemas.openxmlformats.org/officeDocument/2006/relationships/tags" Target="../tags/tag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5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770" name="Picture 2" descr="Eslim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20688"/>
            <a:ext cx="9497483" cy="712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3" descr="bism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88" y="2528888"/>
            <a:ext cx="26289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72450" y="115888"/>
            <a:ext cx="900113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839865"/>
      </p:ext>
    </p:extLst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44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1371600" y="533400"/>
            <a:ext cx="7543800" cy="5334000"/>
          </a:xfrm>
          <a:noFill/>
        </p:spPr>
        <p:txBody>
          <a:bodyPr/>
          <a:lstStyle/>
          <a:p>
            <a:pPr rtl="1" eaLnBrk="1" hangingPunct="1"/>
            <a:r>
              <a:rPr lang="fa-IR" sz="10600" smtClean="0">
                <a:solidFill>
                  <a:schemeClr val="folHlink"/>
                </a:solidFill>
              </a:rPr>
              <a:t>کنترل کیفی</a:t>
            </a:r>
            <a:br>
              <a:rPr lang="fa-IR" sz="10600" smtClean="0">
                <a:solidFill>
                  <a:schemeClr val="folHlink"/>
                </a:solidFill>
              </a:rPr>
            </a:br>
            <a:r>
              <a:rPr lang="fa-IR" sz="10600" smtClean="0">
                <a:solidFill>
                  <a:schemeClr val="folHlink"/>
                </a:solidFill>
              </a:rPr>
              <a:t> در </a:t>
            </a:r>
            <a:br>
              <a:rPr lang="fa-IR" sz="10600" smtClean="0">
                <a:solidFill>
                  <a:schemeClr val="folHlink"/>
                </a:solidFill>
              </a:rPr>
            </a:br>
            <a:r>
              <a:rPr lang="fa-IR" sz="10600" smtClean="0">
                <a:solidFill>
                  <a:schemeClr val="folHlink"/>
                </a:solidFill>
              </a:rPr>
              <a:t>هماتولوژی</a:t>
            </a:r>
            <a:endParaRPr lang="en-US" sz="10600" smtClean="0">
              <a:solidFill>
                <a:schemeClr val="fol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06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 rtl="1"/>
            <a:r>
              <a:rPr lang="fa-IR" sz="3600" b="1" dirty="0"/>
              <a:t>تفسير ( علل تكرار، چگونگي و نحوه گزارش آن):</a:t>
            </a:r>
          </a:p>
          <a:p>
            <a:pPr algn="just" rtl="1"/>
            <a:r>
              <a:rPr lang="fa-IR" sz="3600" b="1" dirty="0" smtClean="0"/>
              <a:t>مقادير </a:t>
            </a:r>
            <a:r>
              <a:rPr lang="fa-IR" sz="3600" b="1" dirty="0"/>
              <a:t>بالاتر و پايين تر محدوده نرمال تكرار شود.</a:t>
            </a:r>
          </a:p>
          <a:p>
            <a:pPr algn="just" rtl="1"/>
            <a:r>
              <a:rPr lang="fa-IR" sz="3600" b="1" dirty="0" smtClean="0"/>
              <a:t>مواردي </a:t>
            </a:r>
            <a:r>
              <a:rPr lang="fa-IR" sz="3600" b="1" dirty="0"/>
              <a:t>كه نتايج حاصل از آزمايش در مقايسه با ساير تست ها در بخش بيوشيمي و يا بخش هاي ديگر نظير آناليز ادرار، </a:t>
            </a:r>
            <a:r>
              <a:rPr lang="fa-IR" sz="3600" b="1" dirty="0" smtClean="0"/>
              <a:t>هورمون شناسي </a:t>
            </a:r>
            <a:r>
              <a:rPr lang="fa-IR" sz="3600" b="1" dirty="0"/>
              <a:t>و غيره تطابق باليني ندارد ،تكرار شود.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9100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" y="1997839"/>
            <a:ext cx="86106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3200" b="1" dirty="0" smtClean="0"/>
              <a:t> </a:t>
            </a:r>
            <a:r>
              <a:rPr lang="fa-IR" sz="3200" b="1" dirty="0"/>
              <a:t>به هر دليلي كه تكرار اتفاق مي افتد، نتايج حاصله مربوط به قبل و بعد از تكرار و نتيجه گزارش نهايي و نيز علت تكرار در </a:t>
            </a:r>
            <a:r>
              <a:rPr lang="fa-IR" sz="3200" b="1" dirty="0" smtClean="0"/>
              <a:t>سند ثبت </a:t>
            </a:r>
            <a:r>
              <a:rPr lang="fa-IR" sz="3200" b="1" dirty="0"/>
              <a:t>نتايج علل تكرار تست ها ثبت و مرقوم گردد.</a:t>
            </a:r>
          </a:p>
          <a:p>
            <a:pPr algn="r" rtl="1"/>
            <a:r>
              <a:rPr lang="fa-IR" sz="3200" b="1" dirty="0"/>
              <a:t>و يا </a:t>
            </a:r>
            <a:r>
              <a:rPr lang="fa-IR" sz="3200" b="1" dirty="0" smtClean="0"/>
              <a:t>مشخص </a:t>
            </a:r>
            <a:r>
              <a:rPr lang="fa-IR" sz="3200" b="1" dirty="0"/>
              <a:t>گردد. </a:t>
            </a:r>
            <a:endParaRPr lang="fa-IR" sz="3200" b="1" dirty="0" smtClean="0"/>
          </a:p>
          <a:p>
            <a:pPr algn="r" rtl="1"/>
            <a:r>
              <a:rPr lang="fa-IR" sz="3200" b="1" dirty="0" smtClean="0"/>
              <a:t>تكرار </a:t>
            </a:r>
            <a:r>
              <a:rPr lang="fa-IR" sz="3200" b="1" dirty="0"/>
              <a:t>به هر دليلي كه اتفاق بيفتد مي بايست در ليست كار و يا دفاتر مربوطه با </a:t>
            </a:r>
            <a:r>
              <a:rPr lang="fa-IR" sz="3200" b="1" dirty="0" smtClean="0"/>
              <a:t>علامت *</a:t>
            </a:r>
            <a:endParaRPr lang="fa-IR" sz="3200" b="1" dirty="0"/>
          </a:p>
          <a:p>
            <a:r>
              <a:rPr lang="en-US" b="1" dirty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55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1" y="838202"/>
          <a:ext cx="8229600" cy="5168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9939" name="Slide Number Placeholder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954E672-0843-45FD-9CBF-804E0074BF2B}" type="slidenum">
              <a:rPr lang="en-US">
                <a:cs typeface="Arial" pitchFamily="34" charset="0"/>
              </a:rPr>
              <a:pPr>
                <a:defRPr/>
              </a:pPr>
              <a:t>13</a:t>
            </a:fld>
            <a:endParaRPr 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4299033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 rtl="1" eaLnBrk="1" hangingPunct="1">
              <a:lnSpc>
                <a:spcPct val="150000"/>
              </a:lnSpc>
              <a:buFontTx/>
              <a:buNone/>
            </a:pPr>
            <a:r>
              <a:rPr lang="fa-IR" sz="3600" smtClean="0">
                <a:cs typeface="Zar" pitchFamily="2" charset="-78"/>
              </a:rPr>
              <a:t>ميزانی از خطا که بروز آن در آزمايشگاه قابل قبول بوده</a:t>
            </a:r>
          </a:p>
          <a:p>
            <a:pPr algn="ctr" rtl="1" eaLnBrk="1" hangingPunct="1">
              <a:lnSpc>
                <a:spcPct val="150000"/>
              </a:lnSpc>
              <a:buFontTx/>
              <a:buNone/>
            </a:pPr>
            <a:r>
              <a:rPr lang="fa-IR" sz="3600" smtClean="0">
                <a:cs typeface="Zar" pitchFamily="2" charset="-78"/>
              </a:rPr>
              <a:t>و پزشک می بايست تشخيص خود را با در نظر داشتن احتمال بروز آن بنا نمايد.</a:t>
            </a:r>
            <a:endParaRPr lang="en-US" sz="3600" smtClean="0">
              <a:cs typeface="Zar" pitchFamily="2" charset="-78"/>
            </a:endParaRPr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4000" smtClean="0">
                <a:solidFill>
                  <a:srgbClr val="FF0000"/>
                </a:solidFill>
                <a:ea typeface="Farnaz"/>
                <a:cs typeface="Farnaz"/>
              </a:rPr>
              <a:t>خطای مجاز چيست؟</a:t>
            </a:r>
            <a:endParaRPr lang="en-US" sz="4000" smtClean="0">
              <a:solidFill>
                <a:srgbClr val="FF0000"/>
              </a:solidFill>
              <a:ea typeface="Farnaz"/>
              <a:cs typeface="Farnaz"/>
            </a:endParaRPr>
          </a:p>
        </p:txBody>
      </p:sp>
    </p:spTree>
    <p:extLst>
      <p:ext uri="{BB962C8B-B14F-4D97-AF65-F5344CB8AC3E}">
        <p14:creationId xmlns:p14="http://schemas.microsoft.com/office/powerpoint/2010/main" val="538687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 eaLnBrk="1" hangingPunct="1"/>
            <a:r>
              <a:rPr lang="fa-IR" sz="3000" b="1" smtClean="0"/>
              <a:t>برنامه ریزی (</a:t>
            </a:r>
            <a:r>
              <a:rPr lang="en-US" sz="3000" b="1" smtClean="0"/>
              <a:t>planning</a:t>
            </a:r>
            <a:r>
              <a:rPr lang="fa-IR" sz="3000" b="1" smtClean="0"/>
              <a:t>)</a:t>
            </a:r>
            <a:endParaRPr lang="en-US" sz="3000" b="1" smtClean="0"/>
          </a:p>
          <a:p>
            <a:pPr algn="r" rtl="1" eaLnBrk="1" hangingPunct="1"/>
            <a:endParaRPr lang="en-US" sz="3000" b="1" smtClean="0"/>
          </a:p>
          <a:p>
            <a:pPr algn="r" rtl="1" eaLnBrk="1" hangingPunct="1"/>
            <a:r>
              <a:rPr lang="fa-IR" sz="3000" b="1" smtClean="0"/>
              <a:t>سازماندهی (</a:t>
            </a:r>
            <a:r>
              <a:rPr lang="en-US" sz="3000" b="1" smtClean="0"/>
              <a:t>organizing</a:t>
            </a:r>
            <a:r>
              <a:rPr lang="fa-IR" sz="3000" b="1" smtClean="0"/>
              <a:t>)</a:t>
            </a:r>
            <a:endParaRPr lang="en-US" sz="3000" b="1" smtClean="0"/>
          </a:p>
          <a:p>
            <a:pPr algn="r" rtl="1" eaLnBrk="1" hangingPunct="1"/>
            <a:endParaRPr lang="en-US" sz="3000" b="1" smtClean="0"/>
          </a:p>
          <a:p>
            <a:pPr algn="r" rtl="1" eaLnBrk="1" hangingPunct="1"/>
            <a:r>
              <a:rPr lang="fa-IR" sz="3000" b="1" smtClean="0"/>
              <a:t>مدیریت (</a:t>
            </a:r>
            <a:r>
              <a:rPr lang="en-US" sz="3000" b="1" smtClean="0"/>
              <a:t>Directing</a:t>
            </a:r>
            <a:r>
              <a:rPr lang="fa-IR" sz="3000" b="1" smtClean="0"/>
              <a:t>)</a:t>
            </a:r>
            <a:endParaRPr lang="en-US" sz="3000" b="1" smtClean="0"/>
          </a:p>
          <a:p>
            <a:pPr algn="r" rtl="1" eaLnBrk="1" hangingPunct="1"/>
            <a:endParaRPr lang="en-US" sz="3000" b="1" smtClean="0"/>
          </a:p>
          <a:p>
            <a:pPr algn="r" rtl="1" eaLnBrk="1" hangingPunct="1"/>
            <a:r>
              <a:rPr lang="fa-IR" sz="3000" b="1" smtClean="0"/>
              <a:t>کنترل (</a:t>
            </a:r>
            <a:r>
              <a:rPr lang="en-US" sz="3000" b="1" smtClean="0"/>
              <a:t>Controlling</a:t>
            </a:r>
            <a:r>
              <a:rPr lang="fa-IR" sz="3000" b="1" smtClean="0"/>
              <a:t>)</a:t>
            </a:r>
            <a:endParaRPr lang="en-US" sz="3000" b="1" smtClean="0"/>
          </a:p>
          <a:p>
            <a:pPr algn="r" rtl="1" eaLnBrk="1" hangingPunct="1"/>
            <a:endParaRPr lang="en-US" sz="3000" b="1" smtClean="0"/>
          </a:p>
        </p:txBody>
      </p:sp>
      <p:sp>
        <p:nvSpPr>
          <p:cNvPr id="49157" name="Slide Number Placeholder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3ADB9E7-42BB-40DA-82DA-BD9052B85C71}" type="slidenum">
              <a:rPr lang="en-US">
                <a:cs typeface="Arial" pitchFamily="34" charset="0"/>
              </a:rPr>
              <a:pPr>
                <a:defRPr/>
              </a:pPr>
              <a:t>15</a:t>
            </a:fld>
            <a:endParaRPr lang="en-US"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a-IR" dirty="0" smtClean="0">
                <a:solidFill>
                  <a:srgbClr val="FF0000"/>
                </a:solidFill>
              </a:rPr>
              <a:t>بر قراری سیستم کنترل کیفی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19460" name="Picture 6" descr="C:\Documents and Settings\khalilpour\Local Settings\Temporary Internet Files\Content.IE5\QWEU0S4R\MC90009028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3657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9942382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125 0.28773  L -0.125 0.28773  L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1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fa-IR" sz="3000" smtClean="0"/>
              <a:t>1) افزایش اعتماد و اعتقاد به پاسخ های گزارش شده </a:t>
            </a:r>
            <a:endParaRPr lang="en-US" sz="3000" smtClean="0"/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fa-IR" sz="3000" smtClean="0"/>
              <a:t>2) شناسایی مسائل و خطاهای ایجاد شده در روند آزمایش </a:t>
            </a:r>
            <a:endParaRPr lang="en-US" sz="3000" smtClean="0"/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fa-IR" sz="3000" smtClean="0"/>
              <a:t>3) درک مستند برای ارائه به مقامات مسئول </a:t>
            </a:r>
            <a:endParaRPr lang="en-US" sz="3000" smtClean="0"/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fa-IR" sz="3000" smtClean="0"/>
              <a:t>4) حل اختلافات و اشتباهات</a:t>
            </a:r>
            <a:endParaRPr lang="en-US" sz="3000" smtClean="0"/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fa-IR" sz="3000" smtClean="0"/>
              <a:t>5) آرامش فکری و کارکنان و مسئولین آزمایشگاه</a:t>
            </a:r>
            <a:endParaRPr lang="en-US" sz="3000" smtClean="0"/>
          </a:p>
          <a:p>
            <a:pPr algn="just" rtl="1" eaLnBrk="1" fontAlgn="auto" hangingPunct="1">
              <a:lnSpc>
                <a:spcPct val="150000"/>
              </a:lnSpc>
              <a:spcAft>
                <a:spcPts val="0"/>
              </a:spcAft>
              <a:buFont typeface="Wingdings 3" pitchFamily="18" charset="2"/>
              <a:buNone/>
              <a:defRPr/>
            </a:pPr>
            <a:r>
              <a:rPr lang="fa-IR" sz="3000" smtClean="0"/>
              <a:t>6) سرویس دهی با کیفیت مناسب به بیماران و پزشکان</a:t>
            </a:r>
            <a:endParaRPr lang="en-US" sz="300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39F0E74A-66C0-4ECF-80A0-A45730E61D38}" type="slidenum">
              <a:rPr lang="en-US">
                <a:cs typeface="Arial" pitchFamily="34" charset="0"/>
              </a:rPr>
              <a:pPr>
                <a:defRPr/>
              </a:pPr>
              <a:t>16</a:t>
            </a:fld>
            <a:endParaRPr lang="en-US"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mtClean="0">
                <a:solidFill>
                  <a:srgbClr val="FF0000"/>
                </a:solidFill>
              </a:rPr>
              <a:t>اهداف کنترل کیفی </a:t>
            </a:r>
            <a:endParaRPr lang="en-US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859049"/>
      </p:ext>
    </p:extLst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067 0.05328  C 0.081 0.06527  0.102 0.07193  0.124 0.07193  C 0.149 0.07193  0.169 0.06527  0.183 0.05328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838200"/>
            <a:ext cx="8686800" cy="5867400"/>
          </a:xfrm>
        </p:spPr>
        <p:txBody>
          <a:bodyPr>
            <a:normAutofit fontScale="92500" lnSpcReduction="10000"/>
          </a:bodyPr>
          <a:lstStyle/>
          <a:p>
            <a:pPr algn="r" rtl="1" eaLnBrk="1" hangingPunct="1">
              <a:lnSpc>
                <a:spcPct val="80000"/>
              </a:lnSpc>
            </a:pPr>
            <a:r>
              <a:rPr lang="ar-SA" sz="2800" dirty="0" smtClean="0"/>
              <a:t>جهت‌ ارزيابي‌ عملكرد اين‌ دستگاهها مي‌توان‌ از نمونه‌هاي‌ خون‌ كنترل‌، نمونه‌هاي‌ بيماران‌ و يا تركيبي‌ از اين‌ دو استفاده‌ نمود.</a:t>
            </a:r>
            <a:endParaRPr lang="fa-IR" sz="28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ar-SA" sz="2800" b="1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800" b="1" dirty="0" smtClean="0"/>
              <a:t> </a:t>
            </a:r>
            <a:r>
              <a:rPr lang="ar-SA" sz="2800" b="1" dirty="0" smtClean="0"/>
              <a:t>الف‌ ـ روش‌هاي‌ پايش‌ عملكرد آناليزرها با استفاده‌ از خون‌ كنترل‌</a:t>
            </a:r>
            <a:endParaRPr lang="ar-SA" sz="28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800" dirty="0" smtClean="0"/>
              <a:t>- استفاده‌ از خون‌ كنترل‌ و آناليز پاسخهاي‌ بدست‌ آمده‌ از طريق‌ جدول‌ پاسخهاي‌ موردانتظار و يا رسم‌ منحني‌هاي‌ كنترل‌ كيفي‌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800" dirty="0" smtClean="0"/>
              <a:t>- شركت‌ در برنامه‌هاي‌ كنترل‌ كيفي‌ خارجي‌ (</a:t>
            </a:r>
            <a:r>
              <a:rPr lang="en-US" sz="2800" dirty="0" smtClean="0"/>
              <a:t>EQC</a:t>
            </a:r>
            <a:r>
              <a:rPr lang="ar-SA" sz="2800" dirty="0" smtClean="0"/>
              <a:t>)</a:t>
            </a:r>
            <a:endParaRPr lang="fa-IR" sz="28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ar-SA" sz="2800" b="1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800" b="1" dirty="0" smtClean="0"/>
              <a:t> </a:t>
            </a:r>
            <a:r>
              <a:rPr lang="ar-SA" sz="2800" b="1" dirty="0" smtClean="0"/>
              <a:t>ب‌ ـ پايش‌ عملكرد آناليزرها با استفاده‌ از نمونه‌ها و نتايج‌ بيماران‌</a:t>
            </a:r>
            <a:endParaRPr lang="ar-SA" sz="28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800" dirty="0" smtClean="0"/>
              <a:t>- استفاده‌ از خون‌ تازه‌ بيماران‌ به‌ روش‌ بريتين‌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800" dirty="0" smtClean="0"/>
              <a:t>- انجام‌ روش‌هاي‌ مرجع‌ بر روي‌ نمونه‌هاي‌ تازه‌ بيماران‌ و مقايسه‌ با پاسخ‌هاي‌ حاصل‌ از آناليزر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800" dirty="0" smtClean="0"/>
              <a:t>- بكارگيري‌ روش‌ آماري‌ ميانگين‌ با استفاده‌ از پارامترهاي‌ اريتروسيتي‌  </a:t>
            </a:r>
            <a:r>
              <a:rPr lang="en-US" sz="2800" dirty="0" smtClean="0"/>
              <a:t>MCV</a:t>
            </a:r>
            <a:r>
              <a:rPr lang="ar-SA" sz="2800" dirty="0" smtClean="0"/>
              <a:t> ،  </a:t>
            </a:r>
            <a:r>
              <a:rPr lang="en-US" sz="2800" dirty="0" smtClean="0"/>
              <a:t>MCH</a:t>
            </a:r>
            <a:r>
              <a:rPr lang="ar-SA" sz="2800" dirty="0" smtClean="0"/>
              <a:t>  و </a:t>
            </a:r>
            <a:r>
              <a:rPr lang="en-US" sz="2800" dirty="0" smtClean="0"/>
              <a:t>MCHC</a:t>
            </a:r>
            <a:r>
              <a:rPr lang="ar-SA" sz="2800" dirty="0" smtClean="0"/>
              <a:t> 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800" dirty="0" smtClean="0"/>
              <a:t>- مقايسه‌ پاسخ‌هاي‌ آناليزر با پاسخ‌هاي‌ حاصل‌ از يك‌ دستگاه‌ مرجع‌ و يا يك‌ آناليزر كاليبره‌ </a:t>
            </a:r>
            <a:r>
              <a:rPr lang="fa-IR" sz="2000" dirty="0" smtClean="0"/>
              <a:t>.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ar-SA" sz="2000" dirty="0" smtClean="0"/>
          </a:p>
          <a:p>
            <a:pPr algn="ct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2000" dirty="0" smtClean="0">
                <a:solidFill>
                  <a:schemeClr val="accent2"/>
                </a:solidFill>
              </a:rPr>
              <a:t>.</a:t>
            </a:r>
            <a:endParaRPr lang="en-US" sz="2000" dirty="0" smtClean="0">
              <a:solidFill>
                <a:schemeClr val="accent2"/>
              </a:solidFill>
            </a:endParaRP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543800" cy="762000"/>
          </a:xfrm>
        </p:spPr>
        <p:txBody>
          <a:bodyPr/>
          <a:lstStyle/>
          <a:p>
            <a:pPr rtl="1" eaLnBrk="1" hangingPunct="1"/>
            <a:r>
              <a:rPr lang="ar-SA" sz="3200" b="1" smtClean="0">
                <a:solidFill>
                  <a:schemeClr val="folHlink"/>
                </a:solidFill>
              </a:rPr>
              <a:t>روش‌هاي‌ ارزيابي‌ عملكرد آناليزرهاي‌ هماتولوژي‌</a:t>
            </a:r>
            <a:endParaRPr lang="en-US" sz="3200" smtClean="0">
              <a:solidFill>
                <a:schemeClr val="folHlink"/>
              </a:solidFill>
            </a:endParaRP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3886200" y="4495800"/>
            <a:ext cx="1524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79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6" descr="3-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762000"/>
            <a:ext cx="9144000" cy="6096000"/>
          </a:xfrm>
        </p:spPr>
      </p:pic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1371600" y="76200"/>
            <a:ext cx="7543800" cy="533400"/>
          </a:xfrm>
        </p:spPr>
        <p:txBody>
          <a:bodyPr/>
          <a:lstStyle/>
          <a:p>
            <a:pPr rtl="1" eaLnBrk="1" hangingPunct="1"/>
            <a:r>
              <a:rPr lang="fa-IR" sz="2400" b="1" smtClean="0">
                <a:solidFill>
                  <a:schemeClr val="folHlink"/>
                </a:solidFill>
              </a:rPr>
              <a:t>نمونه‏ای از </a:t>
            </a:r>
            <a:r>
              <a:rPr lang="ar-SA" sz="2400" b="1" smtClean="0">
                <a:solidFill>
                  <a:schemeClr val="folHlink"/>
                </a:solidFill>
              </a:rPr>
              <a:t>جدول‌ پاسخ‌هاي‌ موردانتظار</a:t>
            </a:r>
            <a:r>
              <a:rPr lang="fa-IR" sz="2400" b="1" smtClean="0">
                <a:solidFill>
                  <a:schemeClr val="folHlink"/>
                </a:solidFill>
              </a:rPr>
              <a:t> در یک خون کنترل تجارتی</a:t>
            </a:r>
            <a:endParaRPr lang="en-US" sz="2400" b="1" smtClean="0">
              <a:solidFill>
                <a:schemeClr val="fol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1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1"/>
          <p:cNvSpPr>
            <a:spLocks noGrp="1"/>
          </p:cNvSpPr>
          <p:nvPr>
            <p:ph type="dt" sz="half" idx="10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endParaRPr lang="fa-IR" sz="140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219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3429000" y="6248400"/>
            <a:ext cx="3429000" cy="4572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fld id="{928CB1D6-37BA-432B-98E0-96CC06916D62}" type="slidenum">
              <a:rPr lang="ar-SA" sz="1400" smtClean="0">
                <a:latin typeface="Arial" pitchFamily="34" charset="0"/>
                <a:cs typeface="Arial" pitchFamily="34" charset="0"/>
              </a:rPr>
              <a:pPr algn="ctr" eaLnBrk="1" hangingPunct="1"/>
              <a:t>19</a:t>
            </a:fld>
            <a:endParaRPr lang="en-US" sz="140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0" name="Picture 2" descr="C:\NAJM PC\photo\extra\mazhabi &amp; gol&amp;manzareh\besm allah\2452919910177681208261291697697749322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4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82001" b="79333"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2743200" y="457199"/>
            <a:ext cx="3657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en-US" sz="3600" b="1" dirty="0">
                <a:solidFill>
                  <a:srgbClr val="FF0000"/>
                </a:solidFill>
              </a:rPr>
              <a:t>Control material</a:t>
            </a:r>
          </a:p>
        </p:txBody>
      </p:sp>
      <p:sp>
        <p:nvSpPr>
          <p:cNvPr id="9222" name="TextBox 5"/>
          <p:cNvSpPr txBox="1">
            <a:spLocks noChangeArrowheads="1"/>
          </p:cNvSpPr>
          <p:nvPr/>
        </p:nvSpPr>
        <p:spPr bwMode="auto">
          <a:xfrm>
            <a:off x="1371600" y="1295400"/>
            <a:ext cx="77724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hangingPunct="1"/>
            <a:r>
              <a:rPr lang="fa-IR" dirty="0"/>
              <a:t>از ویژگیهای آنها:</a:t>
            </a:r>
          </a:p>
          <a:p>
            <a:pPr algn="r" rtl="1" eaLnBrk="1" hangingPunct="1">
              <a:buFont typeface="Wingdings" pitchFamily="2" charset="2"/>
              <a:buChar char="q"/>
            </a:pPr>
            <a:r>
              <a:rPr lang="fa-IR" dirty="0"/>
              <a:t> از نظر ترکیب باید مشابه نمونه بیمار باشند</a:t>
            </a:r>
          </a:p>
          <a:p>
            <a:pPr algn="r" rtl="1" eaLnBrk="1" hangingPunct="1">
              <a:buFont typeface="Wingdings" pitchFamily="2" charset="2"/>
              <a:buChar char="q"/>
            </a:pPr>
            <a:r>
              <a:rPr lang="fa-IR" dirty="0"/>
              <a:t>باید پارامترهای مقادیر آن مشخص باشند</a:t>
            </a:r>
          </a:p>
          <a:p>
            <a:pPr algn="r" rtl="1" eaLnBrk="1" hangingPunct="1">
              <a:buFont typeface="Wingdings" pitchFamily="2" charset="2"/>
              <a:buChar char="q"/>
            </a:pPr>
            <a:r>
              <a:rPr lang="fa-IR" dirty="0"/>
              <a:t>نمونه کنترل باید همراه نمونه بیمار چک شود</a:t>
            </a:r>
          </a:p>
          <a:p>
            <a:pPr algn="r" rtl="1" eaLnBrk="1" hangingPunct="1">
              <a:buFont typeface="Wingdings" pitchFamily="2" charset="2"/>
              <a:buChar char="q"/>
            </a:pPr>
            <a:r>
              <a:rPr lang="fa-IR" dirty="0"/>
              <a:t>عمدتاً کنترل دقت هستند و نه کنترل صحت</a:t>
            </a:r>
          </a:p>
        </p:txBody>
      </p:sp>
      <p:sp>
        <p:nvSpPr>
          <p:cNvPr id="9223" name="TextBox 6"/>
          <p:cNvSpPr txBox="1">
            <a:spLocks noChangeArrowheads="1"/>
          </p:cNvSpPr>
          <p:nvPr/>
        </p:nvSpPr>
        <p:spPr bwMode="auto">
          <a:xfrm>
            <a:off x="2209800" y="3048000"/>
            <a:ext cx="4953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en-US" sz="3600" b="1">
                <a:solidFill>
                  <a:srgbClr val="FF0000"/>
                </a:solidFill>
              </a:rPr>
              <a:t>Standard</a:t>
            </a:r>
          </a:p>
        </p:txBody>
      </p:sp>
      <p:sp>
        <p:nvSpPr>
          <p:cNvPr id="9224" name="TextBox 7"/>
          <p:cNvSpPr txBox="1">
            <a:spLocks noChangeArrowheads="1"/>
          </p:cNvSpPr>
          <p:nvPr/>
        </p:nvSpPr>
        <p:spPr bwMode="auto">
          <a:xfrm>
            <a:off x="1600200" y="4114800"/>
            <a:ext cx="739140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r" rtl="1" eaLnBrk="1" hangingPunct="1">
              <a:buFont typeface="Wingdings" pitchFamily="2" charset="2"/>
              <a:buChar char="ü"/>
            </a:pPr>
            <a:r>
              <a:rPr lang="fa-IR" dirty="0"/>
              <a:t> شبیه نمونه بیمار نیست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fa-IR" dirty="0"/>
              <a:t>از آن به عنوان کنترل استفاده نمی شود زیرا : 1- گران است ، 2- عدم تشابه نمونه بیمار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fa-IR" dirty="0"/>
              <a:t>خلوص بالایی دارد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fa-IR" dirty="0"/>
              <a:t>برای ارزیابی </a:t>
            </a:r>
            <a:r>
              <a:rPr lang="fa-IR" b="1" dirty="0"/>
              <a:t>صحت</a:t>
            </a:r>
            <a:r>
              <a:rPr lang="fa-IR" dirty="0"/>
              <a:t> استفاده می شود</a:t>
            </a:r>
          </a:p>
        </p:txBody>
      </p:sp>
    </p:spTree>
    <p:extLst>
      <p:ext uri="{BB962C8B-B14F-4D97-AF65-F5344CB8AC3E}">
        <p14:creationId xmlns:p14="http://schemas.microsoft.com/office/powerpoint/2010/main" val="264663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52800" y="1143000"/>
            <a:ext cx="5561013" cy="3352800"/>
          </a:xfrm>
        </p:spPr>
        <p:txBody>
          <a:bodyPr/>
          <a:lstStyle/>
          <a:p>
            <a:pPr eaLnBrk="1" hangingPunct="1">
              <a:defRPr/>
            </a:pPr>
            <a:r>
              <a:rPr lang="fa-IR" smtClean="0">
                <a:solidFill>
                  <a:srgbClr val="3A383D"/>
                </a:solidFill>
                <a:ea typeface="Majalla UI"/>
                <a:cs typeface="Majalla UI"/>
              </a:rPr>
              <a:t>تضمین کیفیت در آزمايشگاه  هماتولوژی</a:t>
            </a:r>
            <a:r>
              <a:rPr lang="en-US" smtClean="0">
                <a:solidFill>
                  <a:srgbClr val="3A383D"/>
                </a:solidFill>
                <a:ea typeface="Majalla UI"/>
                <a:cs typeface="Majalla UI"/>
              </a:rPr>
              <a:t/>
            </a:r>
            <a:br>
              <a:rPr lang="en-US" smtClean="0">
                <a:solidFill>
                  <a:srgbClr val="3A383D"/>
                </a:solidFill>
                <a:ea typeface="Majalla UI"/>
                <a:cs typeface="Majalla UI"/>
              </a:rPr>
            </a:br>
            <a:r>
              <a:rPr lang="fa-IR" sz="4000" smtClean="0"/>
              <a:t/>
            </a:r>
            <a:br>
              <a:rPr lang="fa-IR" sz="4000" smtClean="0"/>
            </a:br>
            <a:r>
              <a:rPr lang="en-US" sz="4000" smtClean="0"/>
              <a:t>Quality Assurance in Haematology Lab</a:t>
            </a:r>
          </a:p>
        </p:txBody>
      </p:sp>
    </p:spTree>
    <p:extLst>
      <p:ext uri="{BB962C8B-B14F-4D97-AF65-F5344CB8AC3E}">
        <p14:creationId xmlns:p14="http://schemas.microsoft.com/office/powerpoint/2010/main" val="194552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76200"/>
            <a:ext cx="7543800" cy="533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ar-SA" sz="3200" b="1" smtClean="0">
                <a:solidFill>
                  <a:schemeClr val="folHlink"/>
                </a:solidFill>
              </a:rPr>
              <a:t>روش‌هاي‌ ارزيابي‌ عملكرد آناليزرهاي‌ هماتولوژي‌</a:t>
            </a:r>
            <a:r>
              <a:rPr lang="fa-IR" sz="2800" b="1" smtClean="0">
                <a:solidFill>
                  <a:schemeClr val="folHlink"/>
                </a:solidFill>
              </a:rPr>
              <a:t> ...</a:t>
            </a:r>
            <a:endParaRPr lang="en-US" sz="2800" b="1" smtClean="0">
              <a:solidFill>
                <a:schemeClr val="folHlink"/>
              </a:solidFill>
            </a:endParaRPr>
          </a:p>
        </p:txBody>
      </p:sp>
      <p:pic>
        <p:nvPicPr>
          <p:cNvPr id="12292" name="Picture 7" descr="LJ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393588"/>
            <a:ext cx="3733800" cy="1290023"/>
          </a:xfrm>
        </p:spPr>
      </p:pic>
      <p:sp>
        <p:nvSpPr>
          <p:cNvPr id="122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3855" y="685800"/>
            <a:ext cx="9296400" cy="4953000"/>
          </a:xfrm>
        </p:spPr>
        <p:txBody>
          <a:bodyPr>
            <a:noAutofit/>
          </a:bodyPr>
          <a:lstStyle/>
          <a:p>
            <a:pPr algn="ct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dirty="0" smtClean="0">
                <a:solidFill>
                  <a:schemeClr val="folHlink"/>
                </a:solidFill>
              </a:rPr>
              <a:t>    </a:t>
            </a:r>
            <a:r>
              <a:rPr lang="ar-SA" dirty="0" smtClean="0">
                <a:solidFill>
                  <a:schemeClr val="folHlink"/>
                </a:solidFill>
              </a:rPr>
              <a:t>استفاده‌ از نمودارهاي‌ كنترل‌ كيفي‌ </a:t>
            </a:r>
            <a:endParaRPr lang="fa-IR" dirty="0" smtClean="0">
              <a:solidFill>
                <a:schemeClr val="folHlink"/>
              </a:solidFill>
            </a:endParaRPr>
          </a:p>
          <a:p>
            <a:pPr algn="r" rtl="1" eaLnBrk="1" hangingPunct="1">
              <a:lnSpc>
                <a:spcPct val="80000"/>
              </a:lnSpc>
            </a:pPr>
            <a:r>
              <a:rPr lang="ar-SA" dirty="0" smtClean="0"/>
              <a:t>متداولترين‌ روش آنالیز نتايج‌ بدست‌ آمده‌ از خون‌ كنترلها است‌</a:t>
            </a:r>
            <a:r>
              <a:rPr lang="fa-IR" dirty="0" smtClean="0"/>
              <a:t>.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dirty="0" smtClean="0"/>
              <a:t>نمودار لوي‌ ـ جنينگ‌  (</a:t>
            </a:r>
            <a:r>
              <a:rPr lang="en-US" dirty="0" smtClean="0"/>
              <a:t>L-J</a:t>
            </a:r>
            <a:r>
              <a:rPr lang="ar-SA" dirty="0" smtClean="0"/>
              <a:t>) نمونه‌ رايجی از آنها مي‌باشد. </a:t>
            </a:r>
            <a:endParaRPr lang="fa-IR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dirty="0" smtClean="0"/>
              <a:t>در اين‌ نمودار ميانگين‌ و انحراف‌ معيار بر روي‌ محور عمودي‌ مختصات‌ يك‌ كاغذ شطرنجي‌ واقع‌ مي‌شوند. سپس‌ بر روي‌ اين‌ محور محدوده‌هاي‌ كنترلي‌  </a:t>
            </a:r>
            <a:r>
              <a:rPr lang="en-US" dirty="0" smtClean="0"/>
              <a:t>X±2SD</a:t>
            </a:r>
            <a:r>
              <a:rPr lang="ar-SA" dirty="0" smtClean="0"/>
              <a:t>  و محدوده‌هاي‌  </a:t>
            </a:r>
            <a:r>
              <a:rPr lang="en-US" dirty="0" smtClean="0"/>
              <a:t>X±3SD</a:t>
            </a:r>
            <a:r>
              <a:rPr lang="ar-SA" dirty="0" smtClean="0"/>
              <a:t> مشخص‌ مي‌گردند. </a:t>
            </a:r>
            <a:endParaRPr lang="fa-IR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dirty="0" smtClean="0"/>
              <a:t>تعداد دفعاتي‌ كه‌ خون‌ كنترلي‌ به‌ آناليزر داده‌ مي‌شود (سري‌ آزمايش‌) بر روي‌ محور </a:t>
            </a:r>
            <a:r>
              <a:rPr lang="en-US" dirty="0" smtClean="0"/>
              <a:t>X</a:t>
            </a:r>
            <a:r>
              <a:rPr lang="ar-SA" dirty="0" smtClean="0"/>
              <a:t> مشخص‌ مي‌گردد.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280062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-152400"/>
            <a:ext cx="7543800" cy="609600"/>
          </a:xfrm>
        </p:spPr>
        <p:txBody>
          <a:bodyPr/>
          <a:lstStyle/>
          <a:p>
            <a:pPr rtl="1" eaLnBrk="1" hangingPunct="1"/>
            <a:r>
              <a:rPr lang="ar-SA" sz="2400" b="1" dirty="0" smtClean="0">
                <a:solidFill>
                  <a:schemeClr val="folHlink"/>
                </a:solidFill>
              </a:rPr>
              <a:t>الگوي‌ پاسخهاي‌ خارج‌ از محدوده‌ </a:t>
            </a:r>
            <a:r>
              <a:rPr lang="fa-IR" sz="2400" b="1" dirty="0" smtClean="0">
                <a:solidFill>
                  <a:schemeClr val="folHlink"/>
                </a:solidFill>
              </a:rPr>
              <a:t>(</a:t>
            </a:r>
            <a:r>
              <a:rPr lang="ar-SA" sz="2400" b="1" dirty="0" smtClean="0">
                <a:solidFill>
                  <a:schemeClr val="folHlink"/>
                </a:solidFill>
              </a:rPr>
              <a:t>پراكندگي</a:t>
            </a:r>
            <a:r>
              <a:rPr lang="fa-IR" sz="2400" b="1" dirty="0" smtClean="0">
                <a:solidFill>
                  <a:schemeClr val="folHlink"/>
                </a:solidFill>
              </a:rPr>
              <a:t>)</a:t>
            </a:r>
            <a:r>
              <a:rPr lang="ar-SA" sz="2400" b="1" dirty="0" smtClean="0">
                <a:solidFill>
                  <a:schemeClr val="folHlink"/>
                </a:solidFill>
              </a:rPr>
              <a:t>‌ در نمودار  </a:t>
            </a:r>
            <a:r>
              <a:rPr lang="en-US" sz="2400" b="1" dirty="0" smtClean="0">
                <a:solidFill>
                  <a:schemeClr val="folHlink"/>
                </a:solidFill>
              </a:rPr>
              <a:t>L-J</a:t>
            </a:r>
            <a:r>
              <a:rPr lang="fa-IR" sz="2400" dirty="0" smtClean="0"/>
              <a:t>     </a:t>
            </a:r>
            <a:endParaRPr lang="en-US" sz="2400" dirty="0" smtClean="0"/>
          </a:p>
        </p:txBody>
      </p:sp>
      <p:pic>
        <p:nvPicPr>
          <p:cNvPr id="13316" name="Picture 5" descr="3-1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5105400"/>
            <a:ext cx="5229069" cy="1981200"/>
          </a:xfrm>
        </p:spPr>
      </p:pic>
      <p:sp>
        <p:nvSpPr>
          <p:cNvPr id="1331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-76200" y="457200"/>
            <a:ext cx="9067800" cy="4267200"/>
          </a:xfrm>
        </p:spPr>
        <p:txBody>
          <a:bodyPr>
            <a:noAutofit/>
          </a:bodyPr>
          <a:lstStyle/>
          <a:p>
            <a:pPr algn="r" rtl="1" eaLnBrk="1" hangingPunct="1">
              <a:lnSpc>
                <a:spcPct val="80000"/>
              </a:lnSpc>
            </a:pPr>
            <a:r>
              <a:rPr lang="fa-IR" sz="2800" dirty="0" smtClean="0"/>
              <a:t>این الگو </a:t>
            </a:r>
            <a:r>
              <a:rPr lang="ar-SA" sz="2800" dirty="0" smtClean="0"/>
              <a:t>نشان‌دهنده‌ عدم‌ دقت‌ در آزمايشهاي‌ انجام‌ شده‌ است‌ </a:t>
            </a:r>
            <a:endParaRPr lang="fa-IR" sz="28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800" dirty="0" smtClean="0"/>
              <a:t>خطاهاي‌ تصادفي‌ باعث‌ پراكندگي‌ غيرمنتظره‌ نتايج‌ نمونه‌ خون‌ كنترلي‌ و خارج‌ از محدوده‌ شدن‌ آنها مي‌شود. </a:t>
            </a:r>
            <a:endParaRPr lang="fa-IR" sz="28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28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800" dirty="0" smtClean="0"/>
              <a:t>     </a:t>
            </a:r>
            <a:r>
              <a:rPr lang="en-US" sz="2800" dirty="0" smtClean="0">
                <a:sym typeface="Wingdings" pitchFamily="2" charset="2"/>
              </a:rPr>
              <a:t></a:t>
            </a:r>
            <a:r>
              <a:rPr lang="fa-IR" sz="2800" dirty="0" smtClean="0">
                <a:sym typeface="Wingdings" pitchFamily="2" charset="2"/>
              </a:rPr>
              <a:t> </a:t>
            </a:r>
            <a:r>
              <a:rPr lang="ar-SA" sz="2800" dirty="0" smtClean="0"/>
              <a:t>شكل‌</a:t>
            </a:r>
            <a:r>
              <a:rPr lang="fa-IR" sz="2800" dirty="0" smtClean="0"/>
              <a:t>:</a:t>
            </a:r>
            <a:r>
              <a:rPr lang="ar-SA" sz="2800" dirty="0" smtClean="0"/>
              <a:t> نتايج‌ خارج‌ از محدوده‌  (</a:t>
            </a:r>
            <a:r>
              <a:rPr lang="en-US" sz="2800" dirty="0" smtClean="0"/>
              <a:t>outliers</a:t>
            </a:r>
            <a:r>
              <a:rPr lang="ar-SA" sz="2800" dirty="0" smtClean="0"/>
              <a:t>)  در اندازه‌گيري‌  </a:t>
            </a:r>
            <a:r>
              <a:rPr lang="en-US" sz="2800" dirty="0" smtClean="0"/>
              <a:t>MCV</a:t>
            </a:r>
            <a:r>
              <a:rPr lang="ar-SA" sz="2800" dirty="0" smtClean="0"/>
              <a:t>  خون‌ كنترلي‌.</a:t>
            </a:r>
            <a:endParaRPr lang="en-US" sz="28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800" dirty="0" smtClean="0"/>
              <a:t>ميانگين‌ بدست‌ آمده‌ براي‌  </a:t>
            </a:r>
            <a:r>
              <a:rPr lang="en-US" sz="2800" dirty="0" smtClean="0"/>
              <a:t>MCV</a:t>
            </a:r>
            <a:r>
              <a:rPr lang="ar-SA" sz="2800" dirty="0" smtClean="0"/>
              <a:t>  اين‌ خون‌ كنترل‌ برابر  </a:t>
            </a:r>
            <a:r>
              <a:rPr lang="en-US" sz="2800" dirty="0" err="1" smtClean="0"/>
              <a:t>fL</a:t>
            </a:r>
            <a:r>
              <a:rPr lang="ar-SA" sz="2800" dirty="0" smtClean="0"/>
              <a:t> 87 است‌.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800" dirty="0" smtClean="0"/>
              <a:t> دامنة‌ موردانتظار يا محدودة‌ كنترلي‌ بالايي‌ و پاييني‌ (محدودة‌  </a:t>
            </a:r>
            <a:r>
              <a:rPr lang="en-US" sz="2800" dirty="0" smtClean="0"/>
              <a:t>± 2SD</a:t>
            </a:r>
            <a:r>
              <a:rPr lang="ar-SA" sz="2800" dirty="0" smtClean="0"/>
              <a:t>) برابر 3 ‏  مي‌باشد. در واقع‌ در اين‌ نمودار </a:t>
            </a:r>
            <a:r>
              <a:rPr lang="en-US" sz="2800" dirty="0" smtClean="0"/>
              <a:t>SD=1.5</a:t>
            </a:r>
            <a:r>
              <a:rPr lang="fa-IR" sz="2800" dirty="0" smtClean="0"/>
              <a:t> است.</a:t>
            </a:r>
            <a:endParaRPr lang="ar-SA" sz="28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fa-IR" sz="2800" dirty="0" smtClean="0">
                <a:solidFill>
                  <a:schemeClr val="accent2"/>
                </a:solidFill>
              </a:rPr>
              <a:t>تفسیر نمودار</a:t>
            </a:r>
            <a:r>
              <a:rPr lang="fa-IR" sz="2800" dirty="0" smtClean="0"/>
              <a:t>:</a:t>
            </a:r>
            <a:r>
              <a:rPr lang="ar-SA" sz="2800" dirty="0" smtClean="0"/>
              <a:t>  </a:t>
            </a:r>
            <a:r>
              <a:rPr lang="en-US" sz="2800" dirty="0" smtClean="0"/>
              <a:t>MCV</a:t>
            </a:r>
            <a:r>
              <a:rPr lang="ar-SA" sz="2800" dirty="0" smtClean="0"/>
              <a:t>  اندازه‌گيري‌ شده‌ در روز دوازدهم‌ خارج‌ از محدوده‌ است</a:t>
            </a:r>
            <a:r>
              <a:rPr lang="fa-IR" sz="2800" dirty="0" smtClean="0"/>
              <a:t>.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800" dirty="0" smtClean="0"/>
              <a:t>‌علت‌</a:t>
            </a:r>
            <a:r>
              <a:rPr lang="fa-IR" sz="2800" dirty="0" smtClean="0"/>
              <a:t>:</a:t>
            </a:r>
            <a:r>
              <a:rPr lang="ar-SA" sz="2800" dirty="0" smtClean="0"/>
              <a:t> ممكن‌ است‌</a:t>
            </a:r>
            <a:r>
              <a:rPr lang="fa-IR" sz="2800" dirty="0" smtClean="0"/>
              <a:t> ناشی از</a:t>
            </a:r>
            <a:r>
              <a:rPr lang="ar-SA" sz="2800" dirty="0" smtClean="0"/>
              <a:t> </a:t>
            </a:r>
            <a:r>
              <a:rPr lang="ar-SA" sz="2800" dirty="0" smtClean="0">
                <a:solidFill>
                  <a:schemeClr val="accent2"/>
                </a:solidFill>
              </a:rPr>
              <a:t>تصادف‌ </a:t>
            </a:r>
            <a:r>
              <a:rPr lang="ar-SA" sz="2800" dirty="0" smtClean="0"/>
              <a:t>باشد</a:t>
            </a:r>
          </a:p>
        </p:txBody>
      </p:sp>
    </p:spTree>
    <p:extLst>
      <p:ext uri="{BB962C8B-B14F-4D97-AF65-F5344CB8AC3E}">
        <p14:creationId xmlns:p14="http://schemas.microsoft.com/office/powerpoint/2010/main" val="23723149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543800" cy="3810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4000" smtClean="0"/>
              <a:t> </a:t>
            </a:r>
            <a:r>
              <a:rPr lang="ar-SA" sz="4000" b="1" smtClean="0">
                <a:solidFill>
                  <a:schemeClr val="folHlink"/>
                </a:solidFill>
              </a:rPr>
              <a:t>الگوي‌ گرايش‌ در نمودار  </a:t>
            </a:r>
            <a:r>
              <a:rPr lang="en-US" sz="4000" b="1" smtClean="0">
                <a:solidFill>
                  <a:schemeClr val="folHlink"/>
                </a:solidFill>
              </a:rPr>
              <a:t>L-J</a:t>
            </a:r>
            <a:r>
              <a:rPr lang="fa-IR" sz="4000" smtClean="0"/>
              <a:t> </a:t>
            </a:r>
            <a:endParaRPr lang="en-US" sz="4000" smtClean="0"/>
          </a:p>
        </p:txBody>
      </p:sp>
      <p:pic>
        <p:nvPicPr>
          <p:cNvPr id="14340" name="Picture 5" descr="3-1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191001"/>
            <a:ext cx="5486400" cy="2646218"/>
          </a:xfrm>
        </p:spPr>
      </p:pic>
      <p:sp>
        <p:nvSpPr>
          <p:cNvPr id="1433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04800" y="685800"/>
            <a:ext cx="8839200" cy="3429000"/>
          </a:xfrm>
        </p:spPr>
        <p:txBody>
          <a:bodyPr>
            <a:noAutofit/>
          </a:bodyPr>
          <a:lstStyle/>
          <a:p>
            <a:pPr algn="r" rtl="1" eaLnBrk="1" hangingPunct="1">
              <a:lnSpc>
                <a:spcPct val="80000"/>
              </a:lnSpc>
            </a:pPr>
            <a:r>
              <a:rPr lang="ar-SA" sz="2400" dirty="0" smtClean="0"/>
              <a:t>چنانچه‌ در نمودار  </a:t>
            </a:r>
            <a:r>
              <a:rPr lang="en-US" sz="2400" dirty="0" smtClean="0"/>
              <a:t>L-J</a:t>
            </a:r>
            <a:r>
              <a:rPr lang="ar-SA" sz="2400" dirty="0" smtClean="0"/>
              <a:t>  حداقل‌ </a:t>
            </a:r>
            <a:r>
              <a:rPr lang="ar-SA" sz="2400" dirty="0" smtClean="0">
                <a:solidFill>
                  <a:schemeClr val="accent2"/>
                </a:solidFill>
              </a:rPr>
              <a:t>پنج‌ نتيجه‌ متوالي‌</a:t>
            </a:r>
            <a:r>
              <a:rPr lang="ar-SA" sz="2400" dirty="0" smtClean="0"/>
              <a:t> سير صعودي‌ و يا نزولي‌ داشته‌ باشند</a:t>
            </a:r>
            <a:r>
              <a:rPr lang="fa-IR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</a:t>
            </a:r>
            <a:r>
              <a:rPr lang="ar-SA" sz="2400" dirty="0" smtClean="0"/>
              <a:t> الگوي‌ گرايش‌  </a:t>
            </a:r>
            <a:endParaRPr lang="fa-IR" sz="24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400" dirty="0" smtClean="0"/>
              <a:t>اين‌ الگو به‌ خطاهاي‌ سيستماتيك‌ حساس‌ بوده‌ و آنها را آشكار مي‌سازد.</a:t>
            </a:r>
            <a:endParaRPr lang="fa-IR" sz="24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400" dirty="0" smtClean="0"/>
              <a:t> </a:t>
            </a:r>
            <a:r>
              <a:rPr lang="fa-IR" sz="2400" dirty="0" smtClean="0"/>
              <a:t>توضیحات </a:t>
            </a:r>
            <a:r>
              <a:rPr lang="ar-SA" sz="2400" dirty="0" smtClean="0"/>
              <a:t>شكل‌ </a:t>
            </a:r>
            <a:r>
              <a:rPr lang="en-US" sz="2400" dirty="0" smtClean="0">
                <a:sym typeface="Wingdings" pitchFamily="2" charset="2"/>
              </a:rPr>
              <a:t></a:t>
            </a:r>
            <a:r>
              <a:rPr lang="ar-SA" sz="2400" dirty="0" smtClean="0"/>
              <a:t>الگوي‌ گرايش‌ را در پاسخهاي‌ هموگلوبين‌ يك‌ نمونه‌ كنترلي‌ </a:t>
            </a:r>
            <a:endParaRPr lang="fa-IR" sz="24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400" dirty="0" smtClean="0"/>
              <a:t>ميانگين‌ هموگلوبين‌ </a:t>
            </a:r>
            <a:r>
              <a:rPr lang="en-US" sz="2400" dirty="0" smtClean="0">
                <a:sym typeface="Wingdings" pitchFamily="2" charset="2"/>
              </a:rPr>
              <a:t></a:t>
            </a:r>
            <a:r>
              <a:rPr lang="ar-SA" sz="2400" dirty="0" smtClean="0"/>
              <a:t> 1/17 گرم‌ در دسي‌ ليتر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400" dirty="0" smtClean="0"/>
              <a:t> دامنة‌ موردانتظار (محدودة‌  </a:t>
            </a:r>
            <a:r>
              <a:rPr lang="en-US" sz="2400" dirty="0" smtClean="0"/>
              <a:t>± 2SD</a:t>
            </a:r>
            <a:r>
              <a:rPr lang="ar-SA" sz="2400" dirty="0" smtClean="0"/>
              <a:t>) </a:t>
            </a:r>
            <a:r>
              <a:rPr lang="en-US" sz="2400" dirty="0" smtClean="0">
                <a:sym typeface="Wingdings" pitchFamily="2" charset="2"/>
              </a:rPr>
              <a:t></a:t>
            </a:r>
            <a:r>
              <a:rPr lang="ar-SA" sz="2400" dirty="0" smtClean="0"/>
              <a:t> 4/0 ‏گرم‌ در دسي‌ ليتر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400" dirty="0" smtClean="0"/>
              <a:t>اگر چه‌ هيچ‌ يك‌ از پاسخها در خارج‌ از دامنة‌ موردانتظار (يا محدودة‌ كنترلي‌) نيستند ولي‌ از روز 6 به‌ بعد </a:t>
            </a:r>
            <a:r>
              <a:rPr lang="fa-IR" sz="2400" dirty="0" smtClean="0"/>
              <a:t>شاهد </a:t>
            </a:r>
            <a:r>
              <a:rPr lang="ar-SA" sz="2400" dirty="0" smtClean="0"/>
              <a:t>كاهش‌ تدريجي‌ نتايج‌ هموگلوبين‌ خون‌ كنترلي‌ </a:t>
            </a:r>
            <a:r>
              <a:rPr lang="fa-IR" sz="2400" dirty="0" smtClean="0"/>
              <a:t>هستیم</a:t>
            </a:r>
            <a:r>
              <a:rPr lang="ar-SA" sz="2400" dirty="0" smtClean="0"/>
              <a:t>.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400" dirty="0" smtClean="0"/>
              <a:t>عوامل‌ </a:t>
            </a:r>
            <a:r>
              <a:rPr lang="fa-IR" sz="2400" dirty="0" smtClean="0"/>
              <a:t>ایجاد کننده</a:t>
            </a:r>
            <a:r>
              <a:rPr lang="ar-SA" sz="2400" dirty="0" smtClean="0"/>
              <a:t> الگوي‌ گرايش‌</a:t>
            </a:r>
            <a:r>
              <a:rPr lang="fa-IR" sz="2400" dirty="0" smtClean="0"/>
              <a:t>:</a:t>
            </a:r>
            <a:r>
              <a:rPr lang="ar-SA" sz="2400" dirty="0" smtClean="0"/>
              <a:t>‌ </a:t>
            </a:r>
            <a:r>
              <a:rPr lang="ar-SA" sz="2400" dirty="0" smtClean="0">
                <a:solidFill>
                  <a:schemeClr val="accent2"/>
                </a:solidFill>
              </a:rPr>
              <a:t>ناپايداري‌ معرفها</a:t>
            </a:r>
            <a:r>
              <a:rPr lang="ar-SA" sz="2400" dirty="0" smtClean="0"/>
              <a:t>، </a:t>
            </a:r>
            <a:r>
              <a:rPr lang="ar-SA" sz="2400" dirty="0" smtClean="0">
                <a:solidFill>
                  <a:schemeClr val="accent2"/>
                </a:solidFill>
              </a:rPr>
              <a:t>كاهش‌ شدت‌ نور</a:t>
            </a:r>
            <a:r>
              <a:rPr lang="ar-SA" sz="2400" dirty="0" smtClean="0"/>
              <a:t> منبع‌ فتومتريك‌، </a:t>
            </a:r>
            <a:r>
              <a:rPr lang="ar-SA" sz="2400" dirty="0" smtClean="0">
                <a:solidFill>
                  <a:schemeClr val="accent2"/>
                </a:solidFill>
              </a:rPr>
              <a:t>رسوب‌ تدريجي‌ پروتئين‌</a:t>
            </a:r>
            <a:r>
              <a:rPr lang="ar-SA" sz="2400" dirty="0" smtClean="0"/>
              <a:t> در روزنه‌ سيستمهاي‌ امپدانسي‌ و... را نام‌ برد.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941143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0" y="152400"/>
            <a:ext cx="4191000" cy="6096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4000" smtClean="0"/>
              <a:t> </a:t>
            </a:r>
            <a:r>
              <a:rPr lang="ar-SA" sz="2800" b="1" smtClean="0">
                <a:solidFill>
                  <a:schemeClr val="folHlink"/>
                </a:solidFill>
              </a:rPr>
              <a:t>الگوي‌ جابجايي‌ در نمودار  </a:t>
            </a:r>
            <a:r>
              <a:rPr lang="en-US" sz="2800" b="1" smtClean="0">
                <a:solidFill>
                  <a:schemeClr val="folHlink"/>
                </a:solidFill>
              </a:rPr>
              <a:t>L-J</a:t>
            </a:r>
          </a:p>
        </p:txBody>
      </p:sp>
      <p:pic>
        <p:nvPicPr>
          <p:cNvPr id="15364" name="Picture 5" descr="3-1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3855" y="228600"/>
            <a:ext cx="4495800" cy="6248400"/>
          </a:xfrm>
        </p:spPr>
      </p:pic>
      <p:sp>
        <p:nvSpPr>
          <p:cNvPr id="153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838200"/>
            <a:ext cx="4800600" cy="6019800"/>
          </a:xfrm>
        </p:spPr>
        <p:txBody>
          <a:bodyPr>
            <a:noAutofit/>
          </a:bodyPr>
          <a:lstStyle/>
          <a:p>
            <a:pPr algn="r" rtl="1" eaLnBrk="1" hangingPunct="1">
              <a:lnSpc>
                <a:spcPct val="80000"/>
              </a:lnSpc>
            </a:pPr>
            <a:r>
              <a:rPr lang="ar-SA" sz="1800" b="1" dirty="0" smtClean="0"/>
              <a:t>چنانچه‌ پشت‌ سر هم‌ قرار گرفتن‌ نتايج‌ در يك‌ طرف‌ خط‌ ميانگين‌ بدنبال‌ يك‌ تغيير ناگهاني‌ به‌ طرف‌ ديگر خط‌ ميانگين‌ منتقل‌ گردد</a:t>
            </a:r>
            <a:r>
              <a:rPr lang="fa-IR" sz="1800" b="1" dirty="0" smtClean="0"/>
              <a:t> </a:t>
            </a:r>
            <a:r>
              <a:rPr lang="en-US" sz="1800" b="1" dirty="0" smtClean="0">
                <a:sym typeface="Wingdings" pitchFamily="2" charset="2"/>
              </a:rPr>
              <a:t></a:t>
            </a:r>
            <a:r>
              <a:rPr lang="ar-SA" sz="1800" b="1" dirty="0" smtClean="0"/>
              <a:t> الگوي‌ جابجايي‌ (شيفت‌)</a:t>
            </a:r>
            <a:endParaRPr lang="fa-IR" sz="1800" b="1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1800" b="1" dirty="0" smtClean="0"/>
              <a:t> </a:t>
            </a:r>
            <a:endParaRPr lang="fa-IR" sz="1800" b="1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b="1" dirty="0" smtClean="0"/>
              <a:t>اگر هفت‌ نتيجه‌ متوالي‌ در يك‌ طرف‌ خط‌ ميانگين‌ و هفت‌ نتيجه‌ متوالي‌ بعدي‌ در طرف‌ ديگر خط‌ ميانگين‌ قرار گيرند </a:t>
            </a:r>
            <a:r>
              <a:rPr lang="en-US" sz="1800" b="1" dirty="0" smtClean="0">
                <a:sym typeface="Wingdings" pitchFamily="2" charset="2"/>
              </a:rPr>
              <a:t></a:t>
            </a:r>
            <a:r>
              <a:rPr lang="ar-SA" sz="1800" b="1" dirty="0" smtClean="0"/>
              <a:t> الگوي‌ جابجايي‌</a:t>
            </a:r>
            <a:endParaRPr lang="fa-IR" sz="1800" b="1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1800" b="1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fa-IR" sz="1800" b="1" dirty="0" smtClean="0"/>
              <a:t>این الگو نسبت</a:t>
            </a:r>
            <a:r>
              <a:rPr lang="ar-SA" sz="1800" b="1" dirty="0" smtClean="0"/>
              <a:t> به‌ خطاهاي‌ سيستماتيك‌ حساس‌ </a:t>
            </a:r>
            <a:r>
              <a:rPr lang="fa-IR" sz="1800" b="1" dirty="0" smtClean="0"/>
              <a:t>است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ar-SA" sz="1800" b="1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fa-IR" sz="1800" b="1" dirty="0" smtClean="0"/>
              <a:t>توضیحات </a:t>
            </a:r>
            <a:r>
              <a:rPr lang="ar-SA" sz="1800" b="1" dirty="0" smtClean="0"/>
              <a:t>شكل</a:t>
            </a:r>
            <a:r>
              <a:rPr lang="fa-IR" sz="1800" b="1" dirty="0" smtClean="0"/>
              <a:t>:</a:t>
            </a:r>
            <a:r>
              <a:rPr lang="ar-SA" sz="1800" b="1" dirty="0" smtClean="0"/>
              <a:t>‌ </a:t>
            </a:r>
            <a:r>
              <a:rPr lang="en-US" sz="1800" b="1" dirty="0" smtClean="0">
                <a:sym typeface="Wingdings" pitchFamily="2" charset="2"/>
              </a:rPr>
              <a:t></a:t>
            </a:r>
            <a:r>
              <a:rPr lang="ar-SA" sz="1800" b="1" dirty="0" smtClean="0"/>
              <a:t> الگوي‌ جابجايي‌ در شمارش‌ پلاكتي‌ خون‌ كنترل‌ </a:t>
            </a:r>
            <a:endParaRPr lang="fa-IR" sz="1800" b="1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1800" b="1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b="1" dirty="0" smtClean="0"/>
              <a:t>در طي‌ روزهاي‌ هفتم‌ تا نهم‌ يك‌ تغيير ناگهاني‌ در شمارش‌ پلاكتي‌ نمونه‌ كنترلي‌ رخ‌ داده‌ و باعث‌ جابجايي‌ پاسخها از پايين‌ خط‌ ميانگين‌ به‌ بالاي‌ خط‌ ميانگين‌ شده‌ است‌. </a:t>
            </a:r>
            <a:endParaRPr lang="fa-IR" sz="1800" b="1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1800" b="1" dirty="0" smtClean="0"/>
              <a:t>	 </a:t>
            </a:r>
            <a:endParaRPr lang="fa-IR" sz="1800" b="1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fa-IR" sz="1800" b="1" dirty="0" smtClean="0"/>
              <a:t>نکته:</a:t>
            </a:r>
            <a:r>
              <a:rPr lang="ar-SA" sz="1800" b="1" dirty="0" smtClean="0"/>
              <a:t>مشاهدة‌ شيفت‌ در پاسخها ‌ هميشه‌ به‌ معناي‌ وجود مشكل‌ نيست‌. چنانچه‌ پيش‌ از دادن‌ نمونة‌ كنترلي‌ به‌ آناليزر، دستگاه‌ كاليبره‌ شود ممكن‌ است‌ الگوي‌ شيفت‌ روي‌ دهد.</a:t>
            </a:r>
            <a:endParaRPr lang="fa-IR" sz="1800" b="1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1800" b="1" dirty="0" smtClean="0"/>
              <a:t> </a:t>
            </a:r>
            <a:endParaRPr lang="fa-IR" sz="1800" b="1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b="1" dirty="0" smtClean="0"/>
              <a:t>عوامل‌ </a:t>
            </a:r>
            <a:r>
              <a:rPr lang="fa-IR" sz="1800" b="1" dirty="0" smtClean="0"/>
              <a:t>دیگر:</a:t>
            </a:r>
            <a:r>
              <a:rPr lang="ar-SA" sz="1800" b="1" dirty="0" smtClean="0"/>
              <a:t>‌ تغيير معرف‌ مصرفي‌، تعويض‌ برخي‌ قسمتهاي‌ دستگاه‌ نظير لامپ‌ كالريمتريك‌ </a:t>
            </a:r>
            <a:r>
              <a:rPr lang="fa-IR" sz="1800" b="1" dirty="0" smtClean="0"/>
              <a:t>و غیره</a:t>
            </a:r>
            <a:endParaRPr lang="en-US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31773814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543800" cy="4572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3200" b="1" smtClean="0">
                <a:solidFill>
                  <a:schemeClr val="folHlink"/>
                </a:solidFill>
              </a:rPr>
              <a:t>قانون‌  </a:t>
            </a:r>
            <a:r>
              <a:rPr lang="en-US" sz="3200" b="1" smtClean="0">
                <a:solidFill>
                  <a:schemeClr val="folHlink"/>
                </a:solidFill>
              </a:rPr>
              <a:t>1:2S</a:t>
            </a:r>
            <a:r>
              <a:rPr lang="ar-SA" sz="3200" b="1" smtClean="0">
                <a:solidFill>
                  <a:schemeClr val="folHlink"/>
                </a:solidFill>
              </a:rPr>
              <a:t> يا قانون‌ هشدار</a:t>
            </a:r>
            <a:endParaRPr lang="en-US" sz="3200" smtClean="0">
              <a:solidFill>
                <a:schemeClr val="folHlink"/>
              </a:solidFill>
            </a:endParaRPr>
          </a:p>
        </p:txBody>
      </p:sp>
      <p:pic>
        <p:nvPicPr>
          <p:cNvPr id="17412" name="Picture 2" descr="mrf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038600"/>
            <a:ext cx="3733800" cy="2358189"/>
          </a:xfrm>
          <a:noFill/>
        </p:spPr>
      </p:pic>
      <p:sp>
        <p:nvSpPr>
          <p:cNvPr id="1741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914400" y="685800"/>
            <a:ext cx="8001000" cy="2895600"/>
          </a:xfrm>
        </p:spPr>
        <p:txBody>
          <a:bodyPr>
            <a:noAutofit/>
          </a:bodyPr>
          <a:lstStyle/>
          <a:p>
            <a:pPr algn="r" rtl="1" eaLnBrk="1" hangingPunct="1">
              <a:lnSpc>
                <a:spcPct val="90000"/>
              </a:lnSpc>
            </a:pPr>
            <a:r>
              <a:rPr lang="ar-SA" sz="2400" dirty="0" smtClean="0"/>
              <a:t>چنانچه‌ نتايج‌ </a:t>
            </a:r>
            <a:r>
              <a:rPr lang="ar-SA" sz="2400" dirty="0" smtClean="0">
                <a:solidFill>
                  <a:schemeClr val="accent2"/>
                </a:solidFill>
              </a:rPr>
              <a:t>يك‌ كنترل‌ خارج‌ از محدوده‌ </a:t>
            </a:r>
            <a:r>
              <a:rPr lang="en-US" sz="2400" dirty="0" smtClean="0">
                <a:solidFill>
                  <a:schemeClr val="accent2"/>
                </a:solidFill>
              </a:rPr>
              <a:t>± 2SD</a:t>
            </a:r>
            <a:r>
              <a:rPr lang="ar-SA" sz="2400" dirty="0" smtClean="0"/>
              <a:t> ‏باشد قانون‌ </a:t>
            </a:r>
            <a:r>
              <a:rPr lang="en-US" sz="2400" dirty="0" smtClean="0"/>
              <a:t>1:2S</a:t>
            </a:r>
            <a:r>
              <a:rPr lang="ar-SA" sz="2400" dirty="0" smtClean="0"/>
              <a:t> نقض‌ مي‌شود </a:t>
            </a:r>
            <a:endParaRPr lang="fa-IR" sz="2400" dirty="0" smtClean="0"/>
          </a:p>
          <a:p>
            <a:pPr algn="r" rtl="1" eaLnBrk="1" hangingPunct="1">
              <a:lnSpc>
                <a:spcPct val="90000"/>
              </a:lnSpc>
            </a:pPr>
            <a:r>
              <a:rPr lang="ar-SA" sz="2400" dirty="0" smtClean="0"/>
              <a:t>اين‌ قانون‌ به‌ عنوان‌ </a:t>
            </a:r>
            <a:r>
              <a:rPr lang="ar-SA" sz="2400" dirty="0" smtClean="0">
                <a:solidFill>
                  <a:schemeClr val="accent2"/>
                </a:solidFill>
              </a:rPr>
              <a:t>هشداري‌ براي‌ شروع‌ ساير قوانين‌ وستگارد</a:t>
            </a:r>
            <a:r>
              <a:rPr lang="ar-SA" sz="2400" dirty="0" smtClean="0"/>
              <a:t> تلقي‌ مي‌شود يعني‌ هنگامي‌ كه‌ اين‌ قانون‌ نقص‌ شد، بررسي‌ ساير قوانين‌ وستگارد آغاز مي‌گردد. چنانچه‌ نتايج‌ كنترل‌ كيفي‌ قوانين‌ ديگر را نقض‌ نكند، </a:t>
            </a:r>
            <a:r>
              <a:rPr lang="fa-IR" sz="2400" dirty="0" smtClean="0"/>
              <a:t>علی‏رغم</a:t>
            </a:r>
            <a:r>
              <a:rPr lang="ar-SA" sz="2400" dirty="0" smtClean="0"/>
              <a:t> نقض‌ قانون‌ </a:t>
            </a:r>
            <a:r>
              <a:rPr lang="en-US" sz="2400" dirty="0" smtClean="0"/>
              <a:t>1:2S</a:t>
            </a:r>
            <a:r>
              <a:rPr lang="ar-SA" sz="2400" dirty="0" smtClean="0"/>
              <a:t>، نتايج‌ قابل‌ قبول‌ بوده‌ و گزارش‌ مي‌گردند. به‌ همين‌ سبب‌ قانون‌ </a:t>
            </a:r>
            <a:r>
              <a:rPr lang="en-US" sz="2400" dirty="0" smtClean="0"/>
              <a:t>1:2S</a:t>
            </a:r>
            <a:r>
              <a:rPr lang="ar-SA" sz="2400" dirty="0" smtClean="0"/>
              <a:t> تنها نقش‌ هشداردهنده‌ دارد. </a:t>
            </a:r>
            <a:endParaRPr lang="fa-IR" sz="2400" dirty="0" smtClean="0"/>
          </a:p>
          <a:p>
            <a:pPr algn="r" rtl="1" eaLnBrk="1" hangingPunct="1">
              <a:lnSpc>
                <a:spcPct val="90000"/>
              </a:lnSpc>
            </a:pPr>
            <a:r>
              <a:rPr lang="ar-SA" sz="2400" dirty="0" smtClean="0"/>
              <a:t>در واقع‌ از هر 20 مرتبه‌ اندازه‌گيري‌ كنترل‌، يكي‌ از پاسخها ممكن‌ است‌ خارج‌ از محدوده‌ </a:t>
            </a:r>
            <a:r>
              <a:rPr lang="en-US" sz="2400" dirty="0" smtClean="0"/>
              <a:t>± 2SD</a:t>
            </a:r>
            <a:r>
              <a:rPr lang="ar-SA" sz="2400" dirty="0" smtClean="0"/>
              <a:t> ‏واقع‌ شود (خطاي‌ تصادفي‌).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0689175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543800" cy="4572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3600" b="1" smtClean="0">
                <a:solidFill>
                  <a:schemeClr val="folHlink"/>
                </a:solidFill>
              </a:rPr>
              <a:t>قانون‌ </a:t>
            </a:r>
            <a:r>
              <a:rPr lang="en-US" sz="3600" b="1" smtClean="0">
                <a:solidFill>
                  <a:schemeClr val="folHlink"/>
                </a:solidFill>
              </a:rPr>
              <a:t>1:3S </a:t>
            </a:r>
            <a:r>
              <a:rPr lang="fa-IR" sz="3600" smtClean="0">
                <a:solidFill>
                  <a:schemeClr val="folHlink"/>
                </a:solidFill>
              </a:rPr>
              <a:t> </a:t>
            </a:r>
            <a:endParaRPr lang="en-US" sz="3600" smtClean="0">
              <a:solidFill>
                <a:schemeClr val="folHlink"/>
              </a:solidFill>
            </a:endParaRPr>
          </a:p>
        </p:txBody>
      </p:sp>
      <p:pic>
        <p:nvPicPr>
          <p:cNvPr id="18436" name="Picture 2" descr="mrf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114800"/>
            <a:ext cx="3733800" cy="2478185"/>
          </a:xfrm>
          <a:noFill/>
        </p:spPr>
      </p:pic>
      <p:sp>
        <p:nvSpPr>
          <p:cNvPr id="1843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295400" y="838200"/>
            <a:ext cx="7772400" cy="3505200"/>
          </a:xfrm>
        </p:spPr>
        <p:txBody>
          <a:bodyPr>
            <a:noAutofit/>
          </a:bodyPr>
          <a:lstStyle/>
          <a:p>
            <a:pPr algn="r" rtl="1" eaLnBrk="1" hangingPunct="1">
              <a:lnSpc>
                <a:spcPct val="80000"/>
              </a:lnSpc>
            </a:pPr>
            <a:r>
              <a:rPr lang="ar-SA" sz="2400" dirty="0" smtClean="0"/>
              <a:t>چنانچه‌ </a:t>
            </a:r>
            <a:r>
              <a:rPr lang="ar-SA" sz="2400" dirty="0" smtClean="0">
                <a:solidFill>
                  <a:schemeClr val="accent2"/>
                </a:solidFill>
              </a:rPr>
              <a:t>يك‌ كنترل‌ خارج‌ از محدوده‌ </a:t>
            </a:r>
            <a:r>
              <a:rPr lang="en-US" sz="2400" dirty="0" smtClean="0">
                <a:solidFill>
                  <a:schemeClr val="accent2"/>
                </a:solidFill>
              </a:rPr>
              <a:t>± 3SD</a:t>
            </a:r>
            <a:r>
              <a:rPr lang="ar-SA" sz="2400" dirty="0" smtClean="0"/>
              <a:t> قرار گيرد، قانون‌ </a:t>
            </a:r>
            <a:r>
              <a:rPr lang="en-US" sz="2400" dirty="0" smtClean="0"/>
              <a:t>1:3S</a:t>
            </a:r>
            <a:r>
              <a:rPr lang="ar-SA" sz="2400" dirty="0" smtClean="0"/>
              <a:t> نقض‌ شده‌ و نتايج‌ حاصل‌ از آزمايش‌ نمونه‌هاي‌ بيماران‌ غيرقابل‌ قبول‌ خواهند بود </a:t>
            </a:r>
            <a:endParaRPr lang="fa-IR" sz="24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400" dirty="0" smtClean="0"/>
              <a:t>براساس‌ قوانين‌ آماري‌ و نظريه‌ پراكندگي‌ طبيعي‌، بيش‌ از 99% تمامي‌ نتايج‌ كنترل‌ها بايستي‌ در محدوده‌ </a:t>
            </a:r>
            <a:r>
              <a:rPr lang="en-US" sz="2400" dirty="0" smtClean="0"/>
              <a:t>3SD</a:t>
            </a:r>
            <a:r>
              <a:rPr lang="ar-SA" sz="2400" dirty="0" smtClean="0"/>
              <a:t> نسبت‌ به‌ ميانگين‌ باشند. بنابراين‌ اگر يك‌ نتيجه‌ خارج‌ از این محدودة‌ قرار گيرد احتمال‌ صحيح‌ بودن‌ اين‌ پاسخ‌ كمتر از 1% بوده‌ و سري‌ آزمايش‌ خارج‌ از كنترل‌ مي‌باشد. </a:t>
            </a:r>
            <a:endParaRPr lang="fa-IR" sz="24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fa-IR" sz="2400" dirty="0" smtClean="0"/>
              <a:t>این </a:t>
            </a:r>
            <a:r>
              <a:rPr lang="ar-SA" sz="2400" dirty="0" smtClean="0"/>
              <a:t>قانون‌ نسبت‌ به‌ خطاهاي‌ تصادفي‌  (</a:t>
            </a:r>
            <a:r>
              <a:rPr lang="en-US" sz="2400" dirty="0" smtClean="0"/>
              <a:t>RE</a:t>
            </a:r>
            <a:r>
              <a:rPr lang="ar-SA" sz="2400" dirty="0" smtClean="0"/>
              <a:t>) حساس‌ </a:t>
            </a:r>
            <a:r>
              <a:rPr lang="fa-IR" sz="2400" dirty="0" smtClean="0"/>
              <a:t>ا</a:t>
            </a:r>
            <a:r>
              <a:rPr lang="ar-SA" sz="2400" dirty="0" smtClean="0"/>
              <a:t> </a:t>
            </a:r>
            <a:r>
              <a:rPr lang="fa-IR" sz="2400" dirty="0" smtClean="0"/>
              <a:t>ست.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400" dirty="0" smtClean="0"/>
              <a:t>به‌ هنگام‌ وقوع‌ اين‌ حالت‌ نمونة‌ كنترل‌ بايد مجدداً موردآناليز قرار گرفته‌ و اگر با آزمايش‌ مجدد مشكل‌ برطرف‌ شود و قوانين‌ ديگر هم‌ نقض‌ نشده‌ باشند، جواب‌ بيماران‌ قابل‌ گزارش‌ خواهد بود.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5067041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543800" cy="6096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4000" b="1" smtClean="0">
                <a:solidFill>
                  <a:schemeClr val="folHlink"/>
                </a:solidFill>
              </a:rPr>
              <a:t>قانون‌ </a:t>
            </a:r>
            <a:r>
              <a:rPr lang="fa-IR" sz="4000" b="1" smtClean="0">
                <a:solidFill>
                  <a:schemeClr val="folHlink"/>
                </a:solidFill>
              </a:rPr>
              <a:t> </a:t>
            </a:r>
            <a:r>
              <a:rPr lang="en-US" sz="4000" b="1" smtClean="0">
                <a:solidFill>
                  <a:schemeClr val="folHlink"/>
                </a:solidFill>
              </a:rPr>
              <a:t>3:1S</a:t>
            </a:r>
            <a:r>
              <a:rPr lang="fa-IR" sz="4000" b="1" smtClean="0">
                <a:solidFill>
                  <a:schemeClr val="folHlink"/>
                </a:solidFill>
              </a:rPr>
              <a:t> </a:t>
            </a:r>
            <a:endParaRPr lang="en-US" sz="4000" smtClean="0">
              <a:solidFill>
                <a:schemeClr val="folHlink"/>
              </a:solidFill>
            </a:endParaRPr>
          </a:p>
        </p:txBody>
      </p:sp>
      <p:pic>
        <p:nvPicPr>
          <p:cNvPr id="19460" name="Picture 5" descr="3-2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874213"/>
            <a:ext cx="3733800" cy="2328773"/>
          </a:xfrm>
          <a:noFill/>
        </p:spPr>
      </p:pic>
      <p:sp>
        <p:nvSpPr>
          <p:cNvPr id="1945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295400" y="1143000"/>
            <a:ext cx="7696200" cy="1752600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ar-SA" sz="2000" smtClean="0"/>
              <a:t>قرار گرفتن‌ </a:t>
            </a:r>
            <a:r>
              <a:rPr lang="ar-SA" sz="2000" smtClean="0">
                <a:solidFill>
                  <a:schemeClr val="accent2"/>
                </a:solidFill>
              </a:rPr>
              <a:t>سه‌ خوانده‌ پياپي‌</a:t>
            </a:r>
            <a:r>
              <a:rPr lang="ar-SA" sz="2000" smtClean="0"/>
              <a:t> كنترلي‌ در </a:t>
            </a:r>
            <a:r>
              <a:rPr lang="ar-SA" sz="2000" smtClean="0">
                <a:solidFill>
                  <a:schemeClr val="accent2"/>
                </a:solidFill>
              </a:rPr>
              <a:t>فراتر از </a:t>
            </a:r>
            <a:r>
              <a:rPr lang="en-US" sz="2000" smtClean="0">
                <a:solidFill>
                  <a:schemeClr val="accent2"/>
                </a:solidFill>
              </a:rPr>
              <a:t>+1SD</a:t>
            </a:r>
            <a:r>
              <a:rPr lang="ar-SA" sz="2000" smtClean="0"/>
              <a:t>‏ يا </a:t>
            </a:r>
            <a:r>
              <a:rPr lang="ar-SA" sz="2000" smtClean="0">
                <a:solidFill>
                  <a:schemeClr val="accent2"/>
                </a:solidFill>
              </a:rPr>
              <a:t>فروتر از  </a:t>
            </a:r>
            <a:r>
              <a:rPr lang="en-US" sz="2000" smtClean="0">
                <a:solidFill>
                  <a:schemeClr val="accent2"/>
                </a:solidFill>
              </a:rPr>
              <a:t>-1SD</a:t>
            </a:r>
            <a:r>
              <a:rPr lang="en-US" sz="2000" smtClean="0"/>
              <a:t> </a:t>
            </a:r>
            <a:r>
              <a:rPr lang="ar-SA" sz="2000" smtClean="0"/>
              <a:t>(به‌صورت‌ هم‌جهت‌) حاكي‌ از نقض‌ قانون‌ </a:t>
            </a:r>
            <a:r>
              <a:rPr lang="en-US" sz="2000" smtClean="0"/>
              <a:t>3:1S </a:t>
            </a:r>
            <a:r>
              <a:rPr lang="fa-IR" sz="2000" smtClean="0"/>
              <a:t> </a:t>
            </a:r>
            <a:r>
              <a:rPr lang="ar-SA" sz="2000" smtClean="0"/>
              <a:t>و عدم‌ پذيرش‌ پاسخ</a:t>
            </a:r>
            <a:r>
              <a:rPr lang="fa-IR" sz="2000" smtClean="0"/>
              <a:t>‏</a:t>
            </a:r>
            <a:r>
              <a:rPr lang="ar-SA" sz="2000" smtClean="0"/>
              <a:t>ها مي‌باشد </a:t>
            </a:r>
            <a:endParaRPr lang="fa-IR" sz="2000" smtClean="0"/>
          </a:p>
          <a:p>
            <a:pPr algn="r" rtl="1" eaLnBrk="1" hangingPunct="1">
              <a:lnSpc>
                <a:spcPct val="90000"/>
              </a:lnSpc>
            </a:pPr>
            <a:r>
              <a:rPr lang="ar-SA" sz="2000" smtClean="0"/>
              <a:t>حالت‌ ديگر نقض‌ اين‌ قانون‌ زماني‌ است‌ كه‌ پاسخهاي‌ هر سه‌ سطح‌ كنترل‌ در يك‌ ران‌ به‌صورت‌ هم‌جهت‌ بالاتر از  </a:t>
            </a:r>
            <a:r>
              <a:rPr lang="en-US" sz="2000" smtClean="0"/>
              <a:t>SD</a:t>
            </a:r>
            <a:r>
              <a:rPr lang="ar-SA" sz="2000" smtClean="0"/>
              <a:t> 1+ يا پايين‌تر از  </a:t>
            </a:r>
            <a:r>
              <a:rPr lang="en-US" sz="2000" smtClean="0"/>
              <a:t>SD</a:t>
            </a:r>
            <a:r>
              <a:rPr lang="ar-SA" sz="2000" smtClean="0"/>
              <a:t> 1- قرار مي‌گيرند </a:t>
            </a:r>
            <a:endParaRPr lang="fa-IR" sz="2000" smtClean="0"/>
          </a:p>
          <a:p>
            <a:pPr algn="r" rtl="1" eaLnBrk="1" hangingPunct="1">
              <a:lnSpc>
                <a:spcPct val="90000"/>
              </a:lnSpc>
            </a:pPr>
            <a:r>
              <a:rPr lang="fa-IR" sz="2000" smtClean="0"/>
              <a:t>این </a:t>
            </a:r>
            <a:r>
              <a:rPr lang="ar-SA" sz="2000" smtClean="0"/>
              <a:t>قانون‌ نسبت‌ به‌ خطاهاي‌ سيستماتيك‌  (</a:t>
            </a:r>
            <a:r>
              <a:rPr lang="en-US" sz="2000" smtClean="0"/>
              <a:t>SE</a:t>
            </a:r>
            <a:r>
              <a:rPr lang="ar-SA" sz="2000" smtClean="0"/>
              <a:t>)  حساس‌ است‌.</a:t>
            </a:r>
            <a:endParaRPr lang="en-US" sz="2000" smtClean="0"/>
          </a:p>
        </p:txBody>
      </p:sp>
    </p:spTree>
    <p:extLst>
      <p:ext uri="{BB962C8B-B14F-4D97-AF65-F5344CB8AC3E}">
        <p14:creationId xmlns:p14="http://schemas.microsoft.com/office/powerpoint/2010/main" val="538304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543800" cy="6096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4000" b="1" smtClean="0">
                <a:solidFill>
                  <a:schemeClr val="folHlink"/>
                </a:solidFill>
              </a:rPr>
              <a:t>قانون‌ </a:t>
            </a:r>
            <a:r>
              <a:rPr lang="en-US" sz="4000" b="1" smtClean="0">
                <a:solidFill>
                  <a:schemeClr val="folHlink"/>
                </a:solidFill>
              </a:rPr>
              <a:t>12:X</a:t>
            </a:r>
            <a:endParaRPr lang="en-US" sz="4000" smtClean="0">
              <a:solidFill>
                <a:schemeClr val="folHlink"/>
              </a:solidFill>
            </a:endParaRPr>
          </a:p>
        </p:txBody>
      </p:sp>
      <p:pic>
        <p:nvPicPr>
          <p:cNvPr id="20484" name="Picture 5" descr="3-2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731024"/>
            <a:ext cx="4114800" cy="2498865"/>
          </a:xfrm>
          <a:noFill/>
        </p:spPr>
      </p:pic>
      <p:sp>
        <p:nvSpPr>
          <p:cNvPr id="2048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219200" y="1066800"/>
            <a:ext cx="7772400" cy="2362200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ar-SA" sz="2400" dirty="0" smtClean="0"/>
              <a:t>قرار گرفتن‌ </a:t>
            </a:r>
            <a:r>
              <a:rPr lang="ar-SA" sz="2400" dirty="0" smtClean="0">
                <a:solidFill>
                  <a:schemeClr val="accent2"/>
                </a:solidFill>
              </a:rPr>
              <a:t>12 خوانده‌ پياپي‌ نمونه‌ كنترلي‌ در يك‌ طرف‌ خط‌ ميانگين‌</a:t>
            </a:r>
            <a:r>
              <a:rPr lang="ar-SA" sz="2400" dirty="0" smtClean="0"/>
              <a:t> به‌ معني‌ غيرقابل‌ قبول‌ بودن‌ پاسخ‌ها بوده و دوره کاری بایستی تکرار گردد</a:t>
            </a:r>
            <a:endParaRPr lang="fa-IR" sz="2400" dirty="0" smtClean="0"/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ar-SA" sz="2400" dirty="0" smtClean="0"/>
              <a:t> </a:t>
            </a:r>
            <a:endParaRPr lang="fa-IR" sz="2400" dirty="0" smtClean="0"/>
          </a:p>
          <a:p>
            <a:pPr algn="r" rtl="1" eaLnBrk="1" hangingPunct="1">
              <a:lnSpc>
                <a:spcPct val="90000"/>
              </a:lnSpc>
            </a:pPr>
            <a:r>
              <a:rPr lang="ar-SA" sz="2400" dirty="0" smtClean="0"/>
              <a:t>همچنین چنانچه در </a:t>
            </a:r>
            <a:r>
              <a:rPr lang="ar-SA" sz="2400" dirty="0" smtClean="0">
                <a:solidFill>
                  <a:schemeClr val="accent2"/>
                </a:solidFill>
              </a:rPr>
              <a:t>سه سطح کنترلی هریک 4 خوانده پیاپی در یک</a:t>
            </a:r>
            <a:r>
              <a:rPr lang="ar-SA" sz="2400" dirty="0" smtClean="0"/>
              <a:t> </a:t>
            </a:r>
            <a:r>
              <a:rPr lang="ar-SA" sz="2400" dirty="0" smtClean="0">
                <a:solidFill>
                  <a:schemeClr val="accent2"/>
                </a:solidFill>
              </a:rPr>
              <a:t>سمت میانگین</a:t>
            </a:r>
            <a:r>
              <a:rPr lang="ar-SA" sz="2400" dirty="0" smtClean="0"/>
              <a:t> باشد این قانون نقض مي‌شود.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0755231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543800" cy="762000"/>
          </a:xfrm>
        </p:spPr>
        <p:txBody>
          <a:bodyPr/>
          <a:lstStyle/>
          <a:p>
            <a:pPr rtl="1" eaLnBrk="1" hangingPunct="1"/>
            <a:r>
              <a:rPr lang="ar-SA" sz="3600" b="1" smtClean="0">
                <a:solidFill>
                  <a:schemeClr val="folHlink"/>
                </a:solidFill>
              </a:rPr>
              <a:t>قانون‌ </a:t>
            </a:r>
            <a:r>
              <a:rPr lang="en-US" sz="3600" b="1" smtClean="0">
                <a:solidFill>
                  <a:schemeClr val="folHlink"/>
                </a:solidFill>
              </a:rPr>
              <a:t>:2S</a:t>
            </a:r>
            <a:r>
              <a:rPr lang="fa-IR" sz="3600" b="1" smtClean="0">
                <a:solidFill>
                  <a:schemeClr val="folHlink"/>
                </a:solidFill>
              </a:rPr>
              <a:t>(2از3)</a:t>
            </a:r>
            <a:r>
              <a:rPr lang="fa-IR" sz="3600" smtClean="0">
                <a:solidFill>
                  <a:schemeClr val="folHlink"/>
                </a:solidFill>
              </a:rPr>
              <a:t> </a:t>
            </a:r>
            <a:endParaRPr lang="en-US" sz="3600" smtClean="0">
              <a:solidFill>
                <a:schemeClr val="folHlink"/>
              </a:solidFill>
            </a:endParaRPr>
          </a:p>
        </p:txBody>
      </p:sp>
      <p:pic>
        <p:nvPicPr>
          <p:cNvPr id="21508" name="Picture 5" descr="2-2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667000"/>
            <a:ext cx="4191000" cy="3166973"/>
          </a:xfrm>
          <a:noFill/>
        </p:spPr>
      </p:pic>
      <p:sp>
        <p:nvSpPr>
          <p:cNvPr id="2150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371600" y="914400"/>
            <a:ext cx="7620000" cy="1905000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</a:pPr>
            <a:r>
              <a:rPr lang="ar-SA" sz="2000" smtClean="0"/>
              <a:t>اين‌ قانون‌ زماني‌ نقض‌ مي‌شود كه‌ </a:t>
            </a:r>
            <a:r>
              <a:rPr lang="ar-SA" sz="2000" smtClean="0">
                <a:solidFill>
                  <a:schemeClr val="accent2"/>
                </a:solidFill>
              </a:rPr>
              <a:t>دو مورد از پاسخهاي‌ سه‌ سطح‌ كنترل‌ بيرون‌ از محدودة‌ </a:t>
            </a:r>
            <a:r>
              <a:rPr lang="en-US" sz="2000" smtClean="0">
                <a:solidFill>
                  <a:schemeClr val="accent2"/>
                </a:solidFill>
              </a:rPr>
              <a:t>2SD</a:t>
            </a:r>
            <a:r>
              <a:rPr lang="ar-SA" sz="2000" smtClean="0">
                <a:solidFill>
                  <a:schemeClr val="accent2"/>
                </a:solidFill>
              </a:rPr>
              <a:t> و در يك‌ جهت</a:t>
            </a:r>
            <a:r>
              <a:rPr lang="ar-SA" sz="2000" smtClean="0"/>
              <a:t>‌ باشند</a:t>
            </a:r>
            <a:endParaRPr lang="fa-IR" sz="20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20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000" smtClean="0"/>
              <a:t>به‌ هنگام‌ نقض‌ قانون‌ </a:t>
            </a:r>
            <a:r>
              <a:rPr lang="en-US" sz="2000" smtClean="0"/>
              <a:t>:2S</a:t>
            </a:r>
            <a:r>
              <a:rPr lang="fa-IR" sz="2000" smtClean="0"/>
              <a:t>(2از3)</a:t>
            </a:r>
            <a:r>
              <a:rPr lang="ar-SA" sz="2000" smtClean="0"/>
              <a:t>، پاسخ‌هاي‌ بيماران‌ قابل‌ گزارش‌ نيستند.</a:t>
            </a:r>
            <a:endParaRPr lang="fa-IR" sz="20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20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000" smtClean="0"/>
              <a:t>اين‌ قانون‌ نسبت‌ به‌ خطاهاي‌ سيستماتيك‌ حساس‌ است‌.</a:t>
            </a:r>
            <a:endParaRPr lang="en-US" sz="2000" smtClean="0"/>
          </a:p>
        </p:txBody>
      </p:sp>
    </p:spTree>
    <p:extLst>
      <p:ext uri="{BB962C8B-B14F-4D97-AF65-F5344CB8AC3E}">
        <p14:creationId xmlns:p14="http://schemas.microsoft.com/office/powerpoint/2010/main" val="4135811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543800" cy="6858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4000" b="1" smtClean="0">
                <a:solidFill>
                  <a:schemeClr val="folHlink"/>
                </a:solidFill>
              </a:rPr>
              <a:t>قانون‌ </a:t>
            </a:r>
            <a:r>
              <a:rPr lang="fa-IR" sz="4000" b="1" smtClean="0">
                <a:solidFill>
                  <a:schemeClr val="folHlink"/>
                </a:solidFill>
              </a:rPr>
              <a:t> </a:t>
            </a:r>
            <a:r>
              <a:rPr lang="en-US" sz="4000" b="1" smtClean="0">
                <a:solidFill>
                  <a:schemeClr val="folHlink"/>
                </a:solidFill>
              </a:rPr>
              <a:t>R:4S</a:t>
            </a:r>
            <a:endParaRPr lang="en-US" sz="4000" smtClean="0">
              <a:solidFill>
                <a:schemeClr val="folHlink"/>
              </a:solidFill>
            </a:endParaRPr>
          </a:p>
        </p:txBody>
      </p:sp>
      <p:pic>
        <p:nvPicPr>
          <p:cNvPr id="22532" name="Picture 2" descr="mrf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86200"/>
            <a:ext cx="4724400" cy="2609614"/>
          </a:xfrm>
          <a:noFill/>
        </p:spPr>
      </p:pic>
      <p:sp>
        <p:nvSpPr>
          <p:cNvPr id="2253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219200" y="762000"/>
            <a:ext cx="7848600" cy="2362200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</a:pPr>
            <a:r>
              <a:rPr lang="ar-SA" sz="2000" smtClean="0"/>
              <a:t>هنگامي‌ كه‌ </a:t>
            </a:r>
            <a:r>
              <a:rPr lang="ar-SA" sz="2000" smtClean="0">
                <a:solidFill>
                  <a:schemeClr val="accent2"/>
                </a:solidFill>
              </a:rPr>
              <a:t>دو پاسخ‌ پياپي‌ خون‌ كنترل‌ يكي‌ فراتر از  </a:t>
            </a:r>
            <a:r>
              <a:rPr lang="en-US" sz="2000" smtClean="0">
                <a:solidFill>
                  <a:schemeClr val="accent2"/>
                </a:solidFill>
              </a:rPr>
              <a:t>SD</a:t>
            </a:r>
            <a:r>
              <a:rPr lang="ar-SA" sz="2000" smtClean="0">
                <a:solidFill>
                  <a:schemeClr val="accent2"/>
                </a:solidFill>
              </a:rPr>
              <a:t> 2+ و د يگري‌ فروتر از  </a:t>
            </a:r>
            <a:r>
              <a:rPr lang="en-US" sz="2000" smtClean="0">
                <a:solidFill>
                  <a:schemeClr val="accent2"/>
                </a:solidFill>
              </a:rPr>
              <a:t>SD</a:t>
            </a:r>
            <a:r>
              <a:rPr lang="ar-SA" sz="2000" smtClean="0">
                <a:solidFill>
                  <a:schemeClr val="accent2"/>
                </a:solidFill>
              </a:rPr>
              <a:t> 2-</a:t>
            </a:r>
            <a:r>
              <a:rPr lang="ar-SA" sz="2000" smtClean="0"/>
              <a:t> قرار گيرد، نقض‌ قانون‌ </a:t>
            </a:r>
            <a:r>
              <a:rPr lang="en-US" sz="2000" smtClean="0"/>
              <a:t>R:4S </a:t>
            </a:r>
            <a:r>
              <a:rPr lang="ar-SA" sz="2000" smtClean="0"/>
              <a:t>وستگارد رخ‌ داده‌ است‌</a:t>
            </a:r>
            <a:endParaRPr lang="fa-IR" sz="2000" smtClean="0"/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</a:pPr>
            <a:endParaRPr lang="fa-IR" sz="2000" smtClean="0"/>
          </a:p>
          <a:p>
            <a:pPr algn="r" rtl="1" eaLnBrk="1" hangingPunct="1">
              <a:lnSpc>
                <a:spcPct val="90000"/>
              </a:lnSpc>
            </a:pPr>
            <a:r>
              <a:rPr lang="ar-SA" sz="2000" smtClean="0"/>
              <a:t>اين‌ قانون‌ نسبت‌ به‌ خطاهاي‌ تصادفي‌ (</a:t>
            </a:r>
            <a:r>
              <a:rPr lang="en-US" sz="2000" smtClean="0"/>
              <a:t>RE</a:t>
            </a:r>
            <a:r>
              <a:rPr lang="ar-SA" sz="2000" smtClean="0"/>
              <a:t>) يا عدم‌ دقت‌ حساس‌ است‌. </a:t>
            </a:r>
            <a:endParaRPr lang="fa-IR" sz="2000" smtClean="0"/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</a:pPr>
            <a:endParaRPr lang="fa-IR" sz="2000" smtClean="0"/>
          </a:p>
          <a:p>
            <a:pPr algn="r" rtl="1" eaLnBrk="1" hangingPunct="1">
              <a:lnSpc>
                <a:spcPct val="90000"/>
              </a:lnSpc>
            </a:pPr>
            <a:r>
              <a:rPr lang="ar-SA" sz="2000" smtClean="0"/>
              <a:t>به‌ هنگام‌ نقض‌ قانون‌ </a:t>
            </a:r>
            <a:r>
              <a:rPr lang="en-US" sz="2000" smtClean="0"/>
              <a:t>R:4S </a:t>
            </a:r>
            <a:r>
              <a:rPr lang="ar-SA" sz="2000" smtClean="0"/>
              <a:t>پاسخهاي‌ بيماران‌ در آن‌ ران‌ كاري‌ قابل‌ قبول‌ نبوده‌ و تا زمان‌ رفع‌ مشكل‌، هيچ‌ يك‌ از پاسخهاي‌ بيماران‌ نبايد گزارش‌ شوند. </a:t>
            </a:r>
            <a:endParaRPr lang="en-US" sz="2000" smtClean="0"/>
          </a:p>
        </p:txBody>
      </p:sp>
    </p:spTree>
    <p:extLst>
      <p:ext uri="{BB962C8B-B14F-4D97-AF65-F5344CB8AC3E}">
        <p14:creationId xmlns:p14="http://schemas.microsoft.com/office/powerpoint/2010/main" val="701196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109" y="193964"/>
            <a:ext cx="8991600" cy="6629400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fa-IR" sz="3600" b="1" dirty="0" smtClean="0"/>
              <a:t>اقدامات </a:t>
            </a:r>
            <a:r>
              <a:rPr lang="fa-IR" sz="3600" b="1" dirty="0"/>
              <a:t>وابسته:</a:t>
            </a:r>
          </a:p>
          <a:p>
            <a:pPr algn="r" rtl="1">
              <a:buFont typeface="Courier New" pitchFamily="49" charset="0"/>
              <a:buChar char="o"/>
            </a:pPr>
            <a:r>
              <a:rPr lang="fa-IR" sz="3600" b="1" dirty="0" smtClean="0"/>
              <a:t>دانستن </a:t>
            </a:r>
            <a:r>
              <a:rPr lang="fa-IR" sz="3600" b="1" dirty="0"/>
              <a:t>تاثيرات متقابل </a:t>
            </a:r>
            <a:r>
              <a:rPr lang="fa-IR" sz="3600" b="1" dirty="0" smtClean="0"/>
              <a:t>يا</a:t>
            </a:r>
            <a:r>
              <a:rPr lang="en-US" sz="3600" b="1" dirty="0"/>
              <a:t>Cross Reactions </a:t>
            </a:r>
            <a:r>
              <a:rPr lang="fa-IR" sz="3600" b="1" dirty="0"/>
              <a:t>ها بر روي تست </a:t>
            </a:r>
          </a:p>
          <a:p>
            <a:pPr algn="r" rtl="1">
              <a:buFont typeface="Courier New" pitchFamily="49" charset="0"/>
              <a:buChar char="o"/>
            </a:pPr>
            <a:r>
              <a:rPr lang="fa-IR" sz="3600" b="1" dirty="0" smtClean="0"/>
              <a:t> </a:t>
            </a:r>
            <a:r>
              <a:rPr lang="fa-IR" sz="3600" b="1" dirty="0"/>
              <a:t>آشنايي با اصول كنترل كيفي و </a:t>
            </a:r>
            <a:r>
              <a:rPr lang="fa-IR" sz="3600" b="1" dirty="0" smtClean="0"/>
              <a:t>حد </a:t>
            </a:r>
            <a:r>
              <a:rPr lang="fa-IR" sz="3600" b="1" dirty="0"/>
              <a:t>مجاز </a:t>
            </a:r>
            <a:r>
              <a:rPr lang="fa-IR" sz="3600" b="1" dirty="0" smtClean="0"/>
              <a:t>کنترل كيفيت </a:t>
            </a:r>
            <a:r>
              <a:rPr lang="fa-IR" sz="3600" b="1" dirty="0"/>
              <a:t>در </a:t>
            </a:r>
            <a:r>
              <a:rPr lang="fa-IR" sz="3600" b="1" dirty="0" smtClean="0"/>
              <a:t>آزمايشگاه </a:t>
            </a:r>
            <a:r>
              <a:rPr lang="fa-IR" sz="3600" b="1" dirty="0"/>
              <a:t>و آگاهي از تفسير نتايج حاصله از كنترل كيفي </a:t>
            </a:r>
            <a:r>
              <a:rPr lang="fa-IR" sz="3600" b="1" dirty="0" smtClean="0"/>
              <a:t>طبق</a:t>
            </a:r>
            <a:r>
              <a:rPr lang="en-US" sz="3600" b="1" dirty="0" smtClean="0"/>
              <a:t> </a:t>
            </a:r>
            <a:r>
              <a:rPr lang="fa-IR" sz="3600" b="1" dirty="0" smtClean="0"/>
              <a:t>قوانين </a:t>
            </a:r>
            <a:r>
              <a:rPr lang="fa-IR" sz="3600" b="1" dirty="0"/>
              <a:t>موجود در آزمايشگاه از جمله منحني هاي لوي جنينگ و قوانين وست گارد</a:t>
            </a:r>
          </a:p>
          <a:p>
            <a:pPr algn="r" rtl="1">
              <a:buFont typeface="Courier New" pitchFamily="49" charset="0"/>
              <a:buChar char="o"/>
            </a:pPr>
            <a:r>
              <a:rPr lang="fa-IR" sz="3600" b="1" dirty="0" smtClean="0"/>
              <a:t>آشنايي </a:t>
            </a:r>
            <a:r>
              <a:rPr lang="fa-IR" sz="3600" b="1" dirty="0"/>
              <a:t>با اپراتوري نرم افزار كنترل كيفي آزمايشگاه جهت ثبت نتايج و تحليل آماري نتيجه حاصله.</a:t>
            </a:r>
          </a:p>
          <a:p>
            <a:pPr algn="r" rtl="1">
              <a:buFont typeface="Courier New" pitchFamily="49" charset="0"/>
              <a:buChar char="o"/>
            </a:pPr>
            <a:r>
              <a:rPr lang="fa-IR" sz="3600" b="1" dirty="0" smtClean="0"/>
              <a:t>آشنايي </a:t>
            </a:r>
            <a:r>
              <a:rPr lang="fa-IR" sz="3600" b="1" dirty="0"/>
              <a:t>با اپراتوري تجهيزات لازمه، براي انجام تست از قبيل وسايل حجمي، سمپلرها، بن ماري، فوتومتر و اتوآنالايزر</a:t>
            </a:r>
          </a:p>
          <a:p>
            <a:pPr algn="r" rtl="1">
              <a:buFont typeface="Courier New" pitchFamily="49" charset="0"/>
              <a:buChar char="o"/>
            </a:pPr>
            <a:r>
              <a:rPr lang="fa-IR" sz="3600" b="1" dirty="0" smtClean="0"/>
              <a:t>آشنايي </a:t>
            </a:r>
            <a:r>
              <a:rPr lang="fa-IR" sz="3600" b="1" dirty="0"/>
              <a:t>با روش هاي محلول سازي و دانستن مكان و حساسيت ادوات پايه در آزمايشگاه</a:t>
            </a:r>
          </a:p>
          <a:p>
            <a:pPr algn="r" rtl="1">
              <a:buFont typeface="Courier New" pitchFamily="49" charset="0"/>
              <a:buChar char="o"/>
            </a:pPr>
            <a:r>
              <a:rPr lang="fa-IR" sz="3600" b="1" dirty="0" smtClean="0"/>
              <a:t>آگاهي </a:t>
            </a:r>
            <a:r>
              <a:rPr lang="fa-IR" sz="3600" b="1" dirty="0"/>
              <a:t>كامل نسبت به اصول ايمني و كاركرد در آزمايشگاه و نيز دستورالعمل هاي دفع پسماند</a:t>
            </a:r>
          </a:p>
          <a:p>
            <a:pPr algn="r" rtl="1">
              <a:buFont typeface="Courier New" pitchFamily="49" charset="0"/>
              <a:buChar char="o"/>
            </a:pPr>
            <a:r>
              <a:rPr lang="fa-IR" sz="3600" b="1" dirty="0"/>
              <a:t>ادوات و تجهيزات مورد نياز، چراكه تجهيزاتي كه دقت لازمه را نداشته باشند قابل كاليبر و كنترل </a:t>
            </a:r>
            <a:r>
              <a:rPr lang="en-US" sz="3600" b="1" dirty="0" smtClean="0"/>
              <a:t>Precision</a:t>
            </a:r>
            <a:r>
              <a:rPr lang="en-US" sz="3600" b="1" dirty="0"/>
              <a:t>) </a:t>
            </a:r>
            <a:r>
              <a:rPr lang="fa-IR" sz="3600" b="1" dirty="0" smtClean="0"/>
              <a:t>)آگاهي </a:t>
            </a:r>
            <a:r>
              <a:rPr lang="fa-IR" sz="3600" b="1" dirty="0"/>
              <a:t>از </a:t>
            </a:r>
            <a:r>
              <a:rPr lang="fa-IR" sz="3600" b="1" dirty="0" smtClean="0"/>
              <a:t>دقت </a:t>
            </a:r>
            <a:r>
              <a:rPr lang="fa-IR" sz="3600" b="1" dirty="0"/>
              <a:t>-</a:t>
            </a:r>
            <a:r>
              <a:rPr lang="fa-IR" b="1" dirty="0" smtClean="0"/>
              <a:t>صحت </a:t>
            </a:r>
            <a:r>
              <a:rPr lang="fa-IR" b="1" dirty="0"/>
              <a:t>نمي </a:t>
            </a:r>
            <a:r>
              <a:rPr lang="fa-IR" b="1" dirty="0" smtClean="0"/>
              <a:t>باشند.</a:t>
            </a:r>
            <a:endParaRPr lang="en-US" dirty="0"/>
          </a:p>
          <a:p>
            <a:pPr algn="r" rtl="1">
              <a:buFont typeface="Courier New" pitchFamily="49" charset="0"/>
              <a:buChar char="o"/>
            </a:pPr>
            <a:endParaRPr lang="fa-IR" sz="3600" b="1" dirty="0"/>
          </a:p>
        </p:txBody>
      </p:sp>
    </p:spTree>
    <p:extLst>
      <p:ext uri="{BB962C8B-B14F-4D97-AF65-F5344CB8AC3E}">
        <p14:creationId xmlns:p14="http://schemas.microsoft.com/office/powerpoint/2010/main" val="14213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724400" y="228600"/>
            <a:ext cx="4191000" cy="4572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3600" b="1" smtClean="0">
                <a:solidFill>
                  <a:schemeClr val="folHlink"/>
                </a:solidFill>
              </a:rPr>
              <a:t>قوانین کنترلی مکمل</a:t>
            </a:r>
            <a:endParaRPr lang="en-US" sz="3600" smtClean="0">
              <a:solidFill>
                <a:schemeClr val="folHlink"/>
              </a:solidFill>
            </a:endParaRPr>
          </a:p>
        </p:txBody>
      </p:sp>
      <p:graphicFrame>
        <p:nvGraphicFramePr>
          <p:cNvPr id="243732" name="Group 20"/>
          <p:cNvGraphicFramePr>
            <a:graphicFrameLocks noGrp="1"/>
          </p:cNvGraphicFramePr>
          <p:nvPr>
            <p:ph sz="half" idx="1"/>
          </p:nvPr>
        </p:nvGraphicFramePr>
        <p:xfrm>
          <a:off x="1295400" y="228600"/>
          <a:ext cx="2743200" cy="6553200"/>
        </p:xfrm>
        <a:graphic>
          <a:graphicData uri="http://schemas.openxmlformats.org/drawingml/2006/table">
            <a:tbl>
              <a:tblPr/>
              <a:tblGrid>
                <a:gridCol w="2743200"/>
              </a:tblGrid>
              <a:tr h="213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5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038600" y="914400"/>
            <a:ext cx="4953000" cy="5943600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</a:pPr>
            <a:r>
              <a:rPr lang="ar-SA" sz="1800" b="1" smtClean="0"/>
              <a:t>قانون‌ </a:t>
            </a:r>
            <a:r>
              <a:rPr lang="en-US" sz="1800" b="1" smtClean="0"/>
              <a:t>6:X</a:t>
            </a:r>
            <a:r>
              <a:rPr lang="fa-IR" sz="1800" b="1" smtClean="0"/>
              <a:t> </a:t>
            </a:r>
            <a:endParaRPr lang="en-US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زماني‌ نقض‌ مي‌شود كه‌ </a:t>
            </a:r>
            <a:r>
              <a:rPr lang="ar-SA" sz="1800" smtClean="0">
                <a:solidFill>
                  <a:schemeClr val="accent2"/>
                </a:solidFill>
              </a:rPr>
              <a:t>6 پاسخ‌ پياپي‌ يك‌ سطح‌ كنترلي‌ در يك‌ طرف‌ خط‌ ميانگين‌</a:t>
            </a:r>
            <a:r>
              <a:rPr lang="ar-SA" sz="1800" smtClean="0"/>
              <a:t> قرار گيرد (بدون‌ توجه‌ به‌ ميزان‌ انحراف‌).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حالت‌ ديگر نقض</a:t>
            </a:r>
            <a:r>
              <a:rPr lang="fa-IR" sz="1800" smtClean="0"/>
              <a:t>:</a:t>
            </a:r>
            <a:r>
              <a:rPr lang="ar-SA" sz="1800" smtClean="0"/>
              <a:t>‌ </a:t>
            </a:r>
            <a:r>
              <a:rPr lang="ar-SA" sz="1800" smtClean="0">
                <a:solidFill>
                  <a:schemeClr val="accent2"/>
                </a:solidFill>
              </a:rPr>
              <a:t>دو نتيجه‌ متوالي‌ در هر سه‌ سطح‌ كنترل‌ به‌صورت‌ هم‌جهت‌ در يك‌ طرف‌ ميانگين‌</a:t>
            </a:r>
            <a:r>
              <a:rPr lang="ar-SA" sz="1800" smtClean="0"/>
              <a:t> واقع‌ شوند.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اين‌ قانون‌ نسبت‌ به‌ خطاهاي‌ سيستماتيك‌ حساس‌ است‌.</a:t>
            </a:r>
            <a:endParaRPr lang="en-US" sz="18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sz="1800" smtClean="0"/>
              <a:t/>
            </a:r>
            <a:br>
              <a:rPr lang="en-US" sz="1800" smtClean="0"/>
            </a:br>
            <a:r>
              <a:rPr lang="ar-SA" sz="1800" b="1" smtClean="0"/>
              <a:t>قانون‌ </a:t>
            </a:r>
            <a:r>
              <a:rPr lang="en-US" sz="1800" b="1" smtClean="0"/>
              <a:t>9:X</a:t>
            </a:r>
            <a:r>
              <a:rPr lang="fa-IR" sz="1800" b="1" smtClean="0"/>
              <a:t> </a:t>
            </a:r>
            <a:endParaRPr lang="en-US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مي‌توان‌ به‌ جاي‌ قاعدة‌ </a:t>
            </a:r>
            <a:r>
              <a:rPr lang="en-US" sz="1800" smtClean="0"/>
              <a:t>6:X</a:t>
            </a:r>
            <a:r>
              <a:rPr lang="ar-SA" sz="1800" smtClean="0"/>
              <a:t> از قاعدة‌</a:t>
            </a:r>
            <a:r>
              <a:rPr lang="en-US" sz="1800" b="1" smtClean="0"/>
              <a:t>‌</a:t>
            </a:r>
            <a:r>
              <a:rPr lang="ar-SA" sz="1800" b="1" smtClean="0"/>
              <a:t> </a:t>
            </a:r>
            <a:r>
              <a:rPr lang="en-US" sz="1800" b="1" smtClean="0"/>
              <a:t>9:X </a:t>
            </a:r>
            <a:r>
              <a:rPr lang="ar-SA" sz="1800" smtClean="0"/>
              <a:t>استفاده‌ نمود.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نسبت‌ به‌ خطاهاي‌ سيستماتيك‌ حساس‌ است‌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اين‌ قانون‌ زماني‌ نقض‌ مي‌شود كه‌ </a:t>
            </a:r>
            <a:r>
              <a:rPr lang="ar-SA" sz="1800" smtClean="0">
                <a:solidFill>
                  <a:schemeClr val="accent2"/>
                </a:solidFill>
              </a:rPr>
              <a:t>9 خوانده‌ پياپي‌ از يك‌ سطح‌</a:t>
            </a:r>
            <a:r>
              <a:rPr lang="ar-SA" sz="1800" smtClean="0"/>
              <a:t> كنترل‌ </a:t>
            </a:r>
            <a:r>
              <a:rPr lang="ar-SA" sz="1800" smtClean="0">
                <a:solidFill>
                  <a:schemeClr val="accent2"/>
                </a:solidFill>
              </a:rPr>
              <a:t>در يك‌ سوي‌</a:t>
            </a:r>
            <a:r>
              <a:rPr lang="ar-SA" sz="1800" smtClean="0"/>
              <a:t> ميانگين‌ واقع‌ شوند.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حالت‌ ديگر نقض</a:t>
            </a:r>
            <a:r>
              <a:rPr lang="fa-IR" sz="1800" smtClean="0"/>
              <a:t>:</a:t>
            </a:r>
            <a:r>
              <a:rPr lang="ar-SA" sz="1800" smtClean="0"/>
              <a:t>‌ سه‌ پاسخ‌ متوالي‌ از هر سه‌ سطح‌ كنترل‌ به‌صورت‌ هم‌جهت‌ در يك‌ سوي‌ خط‌ ميانگين‌ واقع‌ شوند.</a:t>
            </a:r>
          </a:p>
          <a:p>
            <a:pPr algn="r" rtl="1" eaLnBrk="1" hangingPunct="1">
              <a:lnSpc>
                <a:spcPct val="80000"/>
              </a:lnSpc>
            </a:pPr>
            <a:endParaRPr lang="ar-SA" sz="1800" b="1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b="1" smtClean="0"/>
              <a:t> قانون‌ </a:t>
            </a:r>
            <a:r>
              <a:rPr lang="en-US" sz="1800" b="1" smtClean="0"/>
              <a:t>7:T</a:t>
            </a:r>
            <a:r>
              <a:rPr lang="ar-SA" sz="1800" b="1" smtClean="0"/>
              <a:t> </a:t>
            </a:r>
            <a:endParaRPr lang="ar-SA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چنانچه‌ نتايج‌ حاصل‌ از 7 بار سنجش‌ متوالي‌ نمونة‌ كنترل‌ يك‌ روند پيشروندة‌ افزايشي‌ و يا كاهشي‌ را در مقادير نشان‌ دهند، نقض‌ قانون‌ </a:t>
            </a:r>
            <a:r>
              <a:rPr lang="en-US" sz="1800" smtClean="0"/>
              <a:t>7:T</a:t>
            </a:r>
            <a:r>
              <a:rPr lang="ar-SA" sz="1800" smtClean="0"/>
              <a:t> رخ‌ داده‌ است‌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ظهور اين‌ حالت‌ كه‌ نشان‌دهندة‌ گرايش‌ در پاسخها و وقوع‌ خطاي‌ سيستماتيك‌ است‌.</a:t>
            </a:r>
            <a:endParaRPr lang="en-US" sz="1800" smtClean="0"/>
          </a:p>
        </p:txBody>
      </p:sp>
      <p:pic>
        <p:nvPicPr>
          <p:cNvPr id="23566" name="Picture 15" descr="3-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04800"/>
            <a:ext cx="2667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Picture 16" descr="3-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62200"/>
            <a:ext cx="2667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Picture 17" descr="3-3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572000"/>
            <a:ext cx="2667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72139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-457200" y="457200"/>
            <a:ext cx="9601200" cy="6400800"/>
          </a:xfrm>
        </p:spPr>
        <p:txBody>
          <a:bodyPr>
            <a:noAutofit/>
          </a:bodyPr>
          <a:lstStyle/>
          <a:p>
            <a:pPr algn="r" rtl="1" eaLnBrk="1" hangingPunct="1">
              <a:lnSpc>
                <a:spcPct val="80000"/>
              </a:lnSpc>
            </a:pPr>
            <a:r>
              <a:rPr lang="ar-SA" sz="2000" dirty="0" smtClean="0"/>
              <a:t>اين‌ روش‌ مبتنی بر آزمون‌ آماري‌ </a:t>
            </a:r>
            <a:r>
              <a:rPr lang="en-US" sz="2000" dirty="0" smtClean="0"/>
              <a:t>t</a:t>
            </a:r>
            <a:r>
              <a:rPr lang="ar-SA" sz="2000" dirty="0" smtClean="0"/>
              <a:t> استودنت‌ است‌ </a:t>
            </a:r>
            <a:endParaRPr lang="fa-IR" sz="20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000" dirty="0" smtClean="0"/>
              <a:t>براساس‌ مشاهدات‌ بريتين‌ هفت‌ پارامتر‌  </a:t>
            </a:r>
            <a:r>
              <a:rPr lang="en-US" sz="2000" dirty="0" smtClean="0"/>
              <a:t>RBC</a:t>
            </a:r>
            <a:r>
              <a:rPr lang="ar-SA" sz="2000" dirty="0" smtClean="0"/>
              <a:t> ،  </a:t>
            </a:r>
            <a:r>
              <a:rPr lang="en-US" sz="2000" dirty="0" smtClean="0"/>
              <a:t>WBC</a:t>
            </a:r>
            <a:r>
              <a:rPr lang="ar-SA" sz="2000" dirty="0" smtClean="0"/>
              <a:t> ،  </a:t>
            </a:r>
            <a:r>
              <a:rPr lang="en-US" sz="2000" dirty="0" err="1" smtClean="0"/>
              <a:t>Hb</a:t>
            </a:r>
            <a:r>
              <a:rPr lang="ar-SA" sz="2000" dirty="0" smtClean="0"/>
              <a:t> ،  </a:t>
            </a:r>
            <a:r>
              <a:rPr lang="en-US" sz="2000" dirty="0" smtClean="0"/>
              <a:t>HCT</a:t>
            </a:r>
            <a:r>
              <a:rPr lang="ar-SA" sz="2000" dirty="0" smtClean="0"/>
              <a:t> ،  </a:t>
            </a:r>
            <a:r>
              <a:rPr lang="en-US" sz="2000" dirty="0" smtClean="0"/>
              <a:t>MCV</a:t>
            </a:r>
            <a:r>
              <a:rPr lang="ar-SA" sz="2000" dirty="0" smtClean="0"/>
              <a:t> ،  </a:t>
            </a:r>
            <a:r>
              <a:rPr lang="en-US" sz="2000" dirty="0" smtClean="0"/>
              <a:t>MCH</a:t>
            </a:r>
            <a:r>
              <a:rPr lang="ar-SA" sz="2000" dirty="0" smtClean="0"/>
              <a:t>  و  </a:t>
            </a:r>
            <a:r>
              <a:rPr lang="en-US" sz="2000" dirty="0" smtClean="0"/>
              <a:t>MCHC</a:t>
            </a:r>
            <a:r>
              <a:rPr lang="ar-SA" sz="2000" dirty="0" smtClean="0"/>
              <a:t>  در خون‌ حاوي‌ ضدانعقاد  </a:t>
            </a:r>
            <a:r>
              <a:rPr lang="en-US" sz="2000" dirty="0" smtClean="0"/>
              <a:t>EDTA</a:t>
            </a:r>
            <a:r>
              <a:rPr lang="ar-SA" sz="2000" dirty="0" smtClean="0"/>
              <a:t>  به‌ مدت‌ 24 ساعت‌ در دماي‌ يخچال‌ پايدار هستند.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000" dirty="0" smtClean="0"/>
              <a:t> روش‌ انجام‌</a:t>
            </a:r>
            <a:r>
              <a:rPr lang="fa-IR" sz="2000" dirty="0" smtClean="0"/>
              <a:t>: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-</a:t>
            </a:r>
            <a:r>
              <a:rPr lang="ar-SA" sz="2000" dirty="0" smtClean="0"/>
              <a:t> 5 نمونه‌‌ خون‌ بيمار كه‌ مقادير پارامترهاي‌ آنها در محدودة‌ طبيعي‌ است‌ به‌ دستگاه‌ داده‌ و مقادير آنها يادداشت‌ مي‌شود. </a:t>
            </a:r>
            <a:endParaRPr lang="fa-IR" sz="20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- </a:t>
            </a:r>
            <a:r>
              <a:rPr lang="ar-SA" sz="2000" dirty="0" smtClean="0"/>
              <a:t>نمونه‌ها در يخچال‌ </a:t>
            </a:r>
            <a:r>
              <a:rPr lang="fa-IR" sz="2000" dirty="0" smtClean="0"/>
              <a:t>نگهداری شده</a:t>
            </a:r>
            <a:r>
              <a:rPr lang="ar-SA" sz="2000" dirty="0" smtClean="0"/>
              <a:t> و روز ب</a:t>
            </a:r>
            <a:r>
              <a:rPr lang="fa-IR" sz="2000" dirty="0" smtClean="0"/>
              <a:t>عد</a:t>
            </a:r>
            <a:r>
              <a:rPr lang="ar-SA" sz="2000" dirty="0" smtClean="0"/>
              <a:t> پس‌ از آنكه‌ به‌ دماي‌ اتاق‌ رسيدند مجدداً </a:t>
            </a:r>
            <a:r>
              <a:rPr lang="fa-IR" sz="2000" dirty="0" smtClean="0"/>
              <a:t>به</a:t>
            </a:r>
            <a:r>
              <a:rPr lang="ar-SA" sz="2000" dirty="0" smtClean="0"/>
              <a:t> دستگاه‌ </a:t>
            </a:r>
            <a:r>
              <a:rPr lang="fa-IR" sz="2000" dirty="0" smtClean="0"/>
              <a:t> داده </a:t>
            </a:r>
            <a:r>
              <a:rPr lang="ar-SA" sz="2000" dirty="0" smtClean="0"/>
              <a:t>مي‌</a:t>
            </a:r>
            <a:r>
              <a:rPr lang="fa-IR" sz="2000" dirty="0" smtClean="0"/>
              <a:t>شوند</a:t>
            </a:r>
            <a:r>
              <a:rPr lang="ar-SA" sz="2000" dirty="0" smtClean="0"/>
              <a:t>‌. </a:t>
            </a:r>
            <a:endParaRPr lang="fa-IR" sz="20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  </a:t>
            </a:r>
            <a:r>
              <a:rPr lang="en-US" sz="2000" dirty="0" smtClean="0">
                <a:sym typeface="Wingdings" pitchFamily="2" charset="2"/>
              </a:rPr>
              <a:t></a:t>
            </a:r>
            <a:r>
              <a:rPr lang="ar-SA" sz="2000" dirty="0" smtClean="0"/>
              <a:t>پاسخهاي‌ دو روز متوالي‌ بايستي‌ با هم‌ همخواني‌ داشته‌ باشند. </a:t>
            </a:r>
            <a:endParaRPr lang="fa-IR" sz="20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2000" dirty="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000" dirty="0" smtClean="0"/>
              <a:t>براي‌ اثبات‌ همخواني‌ پاسخهاي‌ هر يك‌ از پارامترها از </a:t>
            </a:r>
            <a:r>
              <a:rPr lang="fa-IR" sz="2000" dirty="0" smtClean="0">
                <a:solidFill>
                  <a:schemeClr val="accent2"/>
                </a:solidFill>
              </a:rPr>
              <a:t>روش آماری </a:t>
            </a:r>
            <a:r>
              <a:rPr lang="en-US" sz="2000" dirty="0" smtClean="0">
                <a:solidFill>
                  <a:schemeClr val="accent2"/>
                </a:solidFill>
              </a:rPr>
              <a:t>t-student</a:t>
            </a:r>
            <a:r>
              <a:rPr lang="ar-SA" sz="2000" dirty="0" smtClean="0"/>
              <a:t> استفاده‌ مي‌كنيم‌</a:t>
            </a:r>
            <a:r>
              <a:rPr lang="fa-IR" sz="2000" dirty="0" smtClean="0"/>
              <a:t>.</a:t>
            </a:r>
            <a:endParaRPr lang="ar-SA" sz="20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   </a:t>
            </a:r>
            <a:r>
              <a:rPr lang="en-US" sz="2000" dirty="0" smtClean="0">
                <a:sym typeface="Wingdings" pitchFamily="2" charset="2"/>
              </a:rPr>
              <a:t></a:t>
            </a:r>
            <a:r>
              <a:rPr lang="fa-IR" sz="2000" dirty="0" smtClean="0">
                <a:sym typeface="Wingdings" pitchFamily="2" charset="2"/>
              </a:rPr>
              <a:t> </a:t>
            </a:r>
            <a:r>
              <a:rPr lang="ar-SA" sz="2000" dirty="0" smtClean="0"/>
              <a:t>در صورتيكه‌  </a:t>
            </a:r>
            <a:r>
              <a:rPr lang="en-US" sz="2000" dirty="0" err="1" smtClean="0"/>
              <a:t>tn</a:t>
            </a:r>
            <a:r>
              <a:rPr lang="ar-SA" sz="2000" dirty="0" smtClean="0"/>
              <a:t>  بدست‌ آمده‌ براي‌ 5 نمونه‌ بيشتر از 776/2 (عدد بحراني‌ براي‌ 5 نمونه‌ از جدول‌  -</a:t>
            </a:r>
            <a:r>
              <a:rPr lang="en-US" sz="2000" dirty="0" smtClean="0"/>
              <a:t>t</a:t>
            </a:r>
            <a:r>
              <a:rPr lang="ar-SA" sz="2000" dirty="0" smtClean="0"/>
              <a:t>  استودنت) باشد با 95% اطمينان‌ مي‌توان‌ گفت‌ اختلاف‌ معني‌داري‌ بين‌ دو روز متوالي‌ در پارامتر سنجش‌ شده‌ وجود دارد. در اين‌ حالت‌ دستگاه‌ كاليبره‌ نبوده‌ و بايد اقدام‌ به‌ رفع‌ اشكال‌ نمود. </a:t>
            </a:r>
            <a:endParaRPr lang="fa-IR" sz="20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20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   </a:t>
            </a:r>
            <a:r>
              <a:rPr lang="en-US" sz="2000" dirty="0" smtClean="0">
                <a:sym typeface="Wingdings" pitchFamily="2" charset="2"/>
              </a:rPr>
              <a:t></a:t>
            </a:r>
            <a:r>
              <a:rPr lang="fa-IR" sz="2000" dirty="0" smtClean="0">
                <a:sym typeface="Wingdings" pitchFamily="2" charset="2"/>
              </a:rPr>
              <a:t> </a:t>
            </a:r>
            <a:r>
              <a:rPr lang="ar-SA" sz="2000" dirty="0" smtClean="0"/>
              <a:t>در صورتيكه‌ </a:t>
            </a:r>
            <a:r>
              <a:rPr lang="en-US" sz="2000" dirty="0" err="1" smtClean="0"/>
              <a:t>tn</a:t>
            </a:r>
            <a:r>
              <a:rPr lang="ar-SA" sz="2000" dirty="0" smtClean="0"/>
              <a:t>  محاسبه‌ شده‌ كوچكتر از عدد بحراني‌ باشد تفاوت‌ معني‌داري‌ بين‌ نتايج‌ دو روز ديده‌ نمي‌شود. اين‌ حالت‌ ازنظر كنترل‌ كيفي‌ وضعيت‌ مناسبي‌ به‌شمار </a:t>
            </a:r>
            <a:r>
              <a:rPr lang="fa-IR" sz="2000" dirty="0" smtClean="0"/>
              <a:t>می‏رود.</a:t>
            </a:r>
            <a:endParaRPr lang="en-US" sz="2000" dirty="0" smtClean="0"/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543800" cy="3810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3200" b="1" dirty="0" smtClean="0">
                <a:solidFill>
                  <a:schemeClr val="folHlink"/>
                </a:solidFill>
              </a:rPr>
              <a:t>روش‌ كنترلي‌ بريتين</a:t>
            </a:r>
            <a:r>
              <a:rPr lang="ar-SA" sz="3200" dirty="0" smtClean="0">
                <a:solidFill>
                  <a:schemeClr val="folHlink"/>
                </a:solidFill>
              </a:rPr>
              <a:t> </a:t>
            </a:r>
            <a:endParaRPr lang="en-US" sz="3200" dirty="0" smtClean="0">
              <a:solidFill>
                <a:schemeClr val="fol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62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180"/>
          <p:cNvSpPr>
            <a:spLocks noGrp="1" noChangeArrowheads="1"/>
          </p:cNvSpPr>
          <p:nvPr>
            <p:ph type="title" sz="quarter" idx="4294967295"/>
          </p:nvPr>
        </p:nvSpPr>
        <p:spPr>
          <a:xfrm>
            <a:off x="1600200" y="533400"/>
            <a:ext cx="7543800" cy="457200"/>
          </a:xfrm>
        </p:spPr>
        <p:txBody>
          <a:bodyPr anchor="b">
            <a:normAutofit fontScale="90000"/>
          </a:bodyPr>
          <a:lstStyle/>
          <a:p>
            <a:pPr eaLnBrk="1" hangingPunct="1"/>
            <a:r>
              <a:rPr lang="fa-IR" sz="2800" b="1" smtClean="0">
                <a:solidFill>
                  <a:schemeClr val="folHlink"/>
                </a:solidFill>
              </a:rPr>
              <a:t>نمونه‏ای از آزمون مضاعف بر روی نمونه بیماران</a:t>
            </a:r>
            <a:endParaRPr lang="en-US" sz="2800" b="1" smtClean="0">
              <a:solidFill>
                <a:schemeClr val="folHlink"/>
              </a:solidFill>
            </a:endParaRPr>
          </a:p>
        </p:txBody>
      </p:sp>
      <p:graphicFrame>
        <p:nvGraphicFramePr>
          <p:cNvPr id="261123" name="Group 3"/>
          <p:cNvGraphicFramePr>
            <a:graphicFrameLocks noGrp="1"/>
          </p:cNvGraphicFramePr>
          <p:nvPr>
            <p:ph sz="quarter" idx="4294967295"/>
          </p:nvPr>
        </p:nvGraphicFramePr>
        <p:xfrm>
          <a:off x="0" y="1828800"/>
          <a:ext cx="4954587" cy="4010027"/>
        </p:xfrm>
        <a:graphic>
          <a:graphicData uri="http://schemas.openxmlformats.org/drawingml/2006/table">
            <a:tbl>
              <a:tblPr/>
              <a:tblGrid>
                <a:gridCol w="1238250"/>
                <a:gridCol w="1239837"/>
                <a:gridCol w="1238250"/>
                <a:gridCol w="1238250"/>
              </a:tblGrid>
              <a:tr h="873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First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count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Second count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en-U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-0.4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-2.2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4.84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-0.8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fa-I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fa-I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fa-I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 pitchFamily="18" charset="2"/>
                        </a:rPr>
                        <a:t>=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5.8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6" name="Object 177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7239000" y="1905000"/>
          <a:ext cx="1905000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3" name="Equation" r:id="rId3" imgW="1117440" imgH="444240" progId="Equation.3">
                  <p:embed/>
                </p:oleObj>
              </mc:Choice>
              <mc:Fallback>
                <p:oleObj name="Equation" r:id="rId3" imgW="11174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0" y="1905000"/>
                        <a:ext cx="1905000" cy="77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171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7450138" y="3124200"/>
          <a:ext cx="1693862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4" name="Microsoft Equation 3.0" r:id="rId5" imgW="876240" imgH="507960" progId="Equation.3">
                  <p:embed/>
                </p:oleObj>
              </mc:Choice>
              <mc:Fallback>
                <p:oleObj name="Microsoft Equation 3.0" r:id="rId5" imgW="87624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0138" y="3124200"/>
                        <a:ext cx="1693862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17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884988" y="4341813"/>
          <a:ext cx="2259012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5" name="Microsoft Equation 3.0" r:id="rId7" imgW="1117440" imgH="444240" progId="Equation.3">
                  <p:embed/>
                </p:oleObj>
              </mc:Choice>
              <mc:Fallback>
                <p:oleObj name="Microsoft Equation 3.0" r:id="rId7" imgW="11174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4988" y="4341813"/>
                        <a:ext cx="2259012" cy="915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1" name="Text Box 184"/>
          <p:cNvSpPr txBox="1">
            <a:spLocks noChangeArrowheads="1"/>
          </p:cNvSpPr>
          <p:nvPr/>
        </p:nvSpPr>
        <p:spPr bwMode="auto">
          <a:xfrm>
            <a:off x="6983413" y="5562600"/>
            <a:ext cx="13223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en-US" sz="2800">
                <a:solidFill>
                  <a:schemeClr val="hlink"/>
                </a:solidFill>
              </a:rPr>
              <a:t>2sd=1.5</a:t>
            </a:r>
          </a:p>
        </p:txBody>
      </p:sp>
      <p:sp>
        <p:nvSpPr>
          <p:cNvPr id="1062" name="Text Box 185"/>
          <p:cNvSpPr txBox="1">
            <a:spLocks noChangeArrowheads="1"/>
          </p:cNvSpPr>
          <p:nvPr/>
        </p:nvSpPr>
        <p:spPr bwMode="auto">
          <a:xfrm>
            <a:off x="1944688" y="6021388"/>
            <a:ext cx="40354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algn="ctr" eaLnBrk="1" hangingPunct="1"/>
            <a:r>
              <a:rPr lang="en-US" sz="2800">
                <a:solidFill>
                  <a:schemeClr val="tx2"/>
                </a:solidFill>
              </a:rPr>
              <a:t>d &gt;2 SD </a:t>
            </a:r>
            <a:r>
              <a:rPr lang="en-US" sz="2800">
                <a:solidFill>
                  <a:schemeClr val="tx2"/>
                </a:solidFill>
                <a:sym typeface="Symbol" pitchFamily="18" charset="2"/>
              </a:rPr>
              <a:t> </a:t>
            </a:r>
            <a:r>
              <a:rPr lang="en-US" sz="2800">
                <a:solidFill>
                  <a:schemeClr val="accent2"/>
                </a:solidFill>
                <a:sym typeface="Symbol" pitchFamily="18" charset="2"/>
              </a:rPr>
              <a:t>Random Error</a:t>
            </a:r>
            <a:r>
              <a:rPr lang="en-US" sz="2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6389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1295400" y="1143000"/>
            <a:ext cx="7772400" cy="5486400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</a:pPr>
            <a:r>
              <a:rPr lang="ar-SA" sz="2000" smtClean="0"/>
              <a:t>مشابه‌ آزمون‌ مضاعف‌ است‌ با اين‌ تفاوت‌ كه‌ آزمايشهاي‌ انجام‌ شده‌ در مجموعة‌ قبلي‌ (نمونه‌هاي‌ ران‌ قبلي‌، شيفت‌ قبل‌ يا روز قبل‌) را موردآزمايش‌ قرار داده‌ و نتايج‌ تكرار شده‌ با نتايج‌ اوليه‌ مقايسه‌ مي‌شوند. </a:t>
            </a:r>
            <a:endParaRPr lang="fa-IR" sz="20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000" smtClean="0"/>
              <a:t>روش‌</a:t>
            </a:r>
            <a:r>
              <a:rPr lang="fa-IR" sz="2000" smtClean="0"/>
              <a:t> انجام:</a:t>
            </a:r>
            <a:r>
              <a:rPr lang="ar-SA" sz="2000" smtClean="0"/>
              <a:t> </a:t>
            </a:r>
            <a:r>
              <a:rPr lang="fa-IR" sz="2000" smtClean="0"/>
              <a:t>5-4</a:t>
            </a:r>
            <a:r>
              <a:rPr lang="ar-SA" sz="2000" smtClean="0"/>
              <a:t> نمونه‌ از مجموعة‌ قبلي‌ انتخاب‌ شده‌ و مجدداً موردارزيابي‌ قرار مي‌گيرند. توصيه‌ بر اين‌ است‌ كه‌ همان‌ نمونه‌هاي‌ مورداستفاده‌ براي‌ آزمون‌ مضاعف‌ بلافاصله‌ در 4 درجه‌ سانتي‌گراد قرار گرفته‌ و روز بعد از آنها جهت‌ آزمون‌ بازبيني‌ استفاده‌ شود.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000" smtClean="0"/>
              <a:t> تفسير: نتايج‌ بدست‌ آمده‌ بايستي‌ در محدودة‌  </a:t>
            </a:r>
            <a:r>
              <a:rPr lang="en-US" sz="2000" smtClean="0"/>
              <a:t>SD</a:t>
            </a:r>
            <a:r>
              <a:rPr lang="ar-SA" sz="2000" smtClean="0"/>
              <a:t> 2 ‏  همديگر باشند (در صورت‌ نگهداري‌ نمونه‌ها در شرايط‌ مناسب‌). </a:t>
            </a:r>
            <a:endParaRPr lang="fa-IR" sz="20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2000" smtClean="0"/>
              <a:t>اين‌ روش‌ را مي‌توان‌ جهت‌ شناسايي‌ فساد معرف‌ها يا خرابي‌ آناليزر در فاصله‌ زماني‌ انجام‌ دو آزمايش‌ بكار برد. </a:t>
            </a:r>
            <a:endParaRPr lang="fa-IR" sz="2000" smtClean="0"/>
          </a:p>
          <a:p>
            <a:pPr algn="r" rtl="1" eaLnBrk="1" hangingPunct="1">
              <a:lnSpc>
                <a:spcPct val="80000"/>
              </a:lnSpc>
            </a:pPr>
            <a:r>
              <a:rPr lang="en-US" sz="2000" smtClean="0">
                <a:sym typeface="Wingdings" pitchFamily="2" charset="2"/>
              </a:rPr>
              <a:t></a:t>
            </a:r>
            <a:r>
              <a:rPr lang="ar-SA" sz="2000" smtClean="0"/>
              <a:t> اطمينان‌ از شرايط‌ مطلوب‌ نگهداري‌ نمونه‌ها امري‌ ضروري‌ است‌ در غير اينصورت‌ تغييرات‌ رخ‌ داده‌ قابل‌ تفسير نخواهند. </a:t>
            </a:r>
            <a:endParaRPr lang="fa-IR" sz="2000" smtClean="0"/>
          </a:p>
          <a:p>
            <a:pPr algn="r" rtl="1" eaLnBrk="1" hangingPunct="1">
              <a:lnSpc>
                <a:spcPct val="80000"/>
              </a:lnSpc>
            </a:pPr>
            <a:r>
              <a:rPr lang="en-US" sz="2000" smtClean="0">
                <a:sym typeface="Wingdings" pitchFamily="2" charset="2"/>
              </a:rPr>
              <a:t></a:t>
            </a:r>
            <a:r>
              <a:rPr lang="ar-SA" sz="2000" smtClean="0"/>
              <a:t> در صورتي‌ كه‌ فاصله‌ زماني‌ بين‌ دو آزمايش‌ بيش‌ از </a:t>
            </a:r>
            <a:r>
              <a:rPr lang="fa-IR" sz="2000" smtClean="0"/>
              <a:t>6</a:t>
            </a:r>
            <a:r>
              <a:rPr lang="ar-SA" sz="2000" smtClean="0"/>
              <a:t> ساعت‌ در دماي‌ آزمايشگاه‌ باشد، اين‌ روش‌ جهت‌ هموگلوبين‌ مناسب‌، جهت‌ پارامترهاي‌</a:t>
            </a:r>
            <a:r>
              <a:rPr lang="fa-IR" sz="2000" smtClean="0"/>
              <a:t> </a:t>
            </a:r>
            <a:r>
              <a:rPr lang="en-US" sz="2000" smtClean="0"/>
              <a:t>PLT</a:t>
            </a:r>
            <a:r>
              <a:rPr lang="fa-IR" sz="2000" smtClean="0"/>
              <a:t>،</a:t>
            </a:r>
            <a:r>
              <a:rPr lang="ar-SA" sz="2000" smtClean="0"/>
              <a:t>  </a:t>
            </a:r>
            <a:r>
              <a:rPr lang="en-US" sz="2000" smtClean="0"/>
              <a:t>WBC</a:t>
            </a:r>
            <a:r>
              <a:rPr lang="ar-SA" sz="2000" smtClean="0"/>
              <a:t>  و  </a:t>
            </a:r>
            <a:r>
              <a:rPr lang="en-US" sz="2000" smtClean="0"/>
              <a:t>RBC</a:t>
            </a:r>
            <a:r>
              <a:rPr lang="ar-SA" sz="2000" smtClean="0"/>
              <a:t>  نسبتاً مناسب‌ و براي‌ هماتوكريت‌  </a:t>
            </a:r>
            <a:r>
              <a:rPr lang="en-US" sz="2000" smtClean="0"/>
              <a:t>MCV</a:t>
            </a:r>
            <a:r>
              <a:rPr lang="ar-SA" sz="2000" smtClean="0"/>
              <a:t>  نامناسب‌ است‌.</a:t>
            </a:r>
          </a:p>
          <a:p>
            <a:pPr algn="r" rtl="1" eaLnBrk="1" hangingPunct="1">
              <a:lnSpc>
                <a:spcPct val="80000"/>
              </a:lnSpc>
            </a:pPr>
            <a:r>
              <a:rPr lang="ar-SA" sz="2000" smtClean="0"/>
              <a:t>مقدار </a:t>
            </a:r>
            <a:r>
              <a:rPr lang="en-US" sz="2000" smtClean="0"/>
              <a:t>SD</a:t>
            </a:r>
            <a:r>
              <a:rPr lang="ar-SA" sz="2000" smtClean="0"/>
              <a:t> </a:t>
            </a:r>
            <a:r>
              <a:rPr lang="fa-IR" sz="2000" smtClean="0"/>
              <a:t>همانند</a:t>
            </a:r>
            <a:r>
              <a:rPr lang="ar-SA" sz="2000" smtClean="0"/>
              <a:t> آزمون‌ مضاعف‌ محاسبه‌ مي‌گردد. چنانچه‌  </a:t>
            </a:r>
            <a:r>
              <a:rPr lang="en-US" sz="2000" smtClean="0"/>
              <a:t>SD</a:t>
            </a:r>
            <a:r>
              <a:rPr lang="ar-SA" sz="2000" smtClean="0"/>
              <a:t>  آزمون‌هاي‌ چك‌ بزرگتر از  </a:t>
            </a:r>
            <a:r>
              <a:rPr lang="en-US" sz="2000" smtClean="0"/>
              <a:t>SD</a:t>
            </a:r>
            <a:r>
              <a:rPr lang="ar-SA" sz="2000" smtClean="0"/>
              <a:t>  محاسبه‌ شده‌ براي‌ آزمون‌ مضاعف‌ باشد (به‌ شرط‌ نگهداري‌ نمونه‌ها در شرايط‌ مناسب‌)، خرابي‌ نمونه‌ها و يا اشكال‌ در عملكرد آناليزر مسجل‌ مي‌شود.</a:t>
            </a:r>
            <a:endParaRPr lang="en-US" sz="2000" smtClean="0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543800" cy="4572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4000" smtClean="0"/>
              <a:t> </a:t>
            </a:r>
            <a:r>
              <a:rPr lang="ar-SA" sz="4000" b="1" smtClean="0">
                <a:solidFill>
                  <a:schemeClr val="folHlink"/>
                </a:solidFill>
              </a:rPr>
              <a:t>آزمون‌ بازبيني‌</a:t>
            </a:r>
            <a:r>
              <a:rPr lang="fa-IR" sz="4000" b="1" smtClean="0">
                <a:solidFill>
                  <a:schemeClr val="folHlink"/>
                </a:solidFill>
              </a:rPr>
              <a:t>    </a:t>
            </a:r>
            <a:r>
              <a:rPr lang="en-US" sz="4000" b="1" smtClean="0">
                <a:solidFill>
                  <a:schemeClr val="folHlink"/>
                </a:solidFill>
              </a:rPr>
              <a:t>Check test</a:t>
            </a:r>
            <a:r>
              <a:rPr lang="fa-IR" sz="4000" smtClean="0"/>
              <a:t> </a:t>
            </a:r>
            <a:endParaRPr lang="en-US" sz="4000" smtClean="0"/>
          </a:p>
        </p:txBody>
      </p:sp>
    </p:spTree>
    <p:extLst>
      <p:ext uri="{BB962C8B-B14F-4D97-AF65-F5344CB8AC3E}">
        <p14:creationId xmlns:p14="http://schemas.microsoft.com/office/powerpoint/2010/main" val="413724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6"/>
          <p:cNvSpPr>
            <a:spLocks noGrp="1" noChangeArrowheads="1"/>
          </p:cNvSpPr>
          <p:nvPr>
            <p:ph idx="1"/>
          </p:nvPr>
        </p:nvSpPr>
        <p:spPr>
          <a:xfrm>
            <a:off x="1371600" y="1600200"/>
            <a:ext cx="7620000" cy="4800600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2400" smtClean="0"/>
              <a:t> ـ هرگونه‌ خطايي‌ كه‌ در جمع‌آوري‌ يا فرآوري‌ نمونه‌ها وجود داشته‌ باشد، آشكار مي‌شود.</a:t>
            </a:r>
            <a:endParaRPr lang="fa-IR" sz="24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ar-SA" sz="24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2400" smtClean="0"/>
              <a:t>ـ ميانگين‌ نتايج‌ بيماران‌ نشان‌دهندة‌ روند كلي‌ آزمايش‌ است‌. گفتني‌ است‌ نمونة‌ خون‌ كنترل‌ در مرحلة‌ انجام‌ آزمايش‌ وارد روند كاري‌ مي‌شود و قادر به‌ آشكارسازي‌ خطاهاي‌ قبل‌ از انجام‌ آزمايش‌ نمي‌باشد ولي‌ روش‌ ميانگين‌ بيماران‌ چنين‌ محدوديتهايي‌ را مرتفع‌ مي‌سازد.</a:t>
            </a:r>
            <a:endParaRPr lang="fa-IR" sz="24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ar-SA" sz="24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2400" smtClean="0"/>
              <a:t>ـ در اين‌ روش‌ از خون‌ تازه‌ جهت‌ ارزيابي‌ كاليبراسيون‌ آناليزر و يا صحت‌ پاسخها استفاده‌ مي‌شود.</a:t>
            </a:r>
            <a:endParaRPr lang="fa-IR" sz="24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ar-SA" sz="24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2400" smtClean="0"/>
              <a:t>ـ بدون‌ هزينه‌ است‌. از آنجا كه‌ در اين‌ روش‌ از معرف‌ يا كنترل‌ خاصي‌ استفاده‌ نمي‌شود، هيچ‌گونه‌ هزينة‌ اضافي‌ بر آزمايشگاه‌ تحميل‌ نخواهد شد. </a:t>
            </a:r>
            <a:endParaRPr lang="en-US" sz="2400" smtClean="0"/>
          </a:p>
        </p:txBody>
      </p:sp>
      <p:sp>
        <p:nvSpPr>
          <p:cNvPr id="38914" name="Rectangle 4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543800" cy="1143000"/>
          </a:xfrm>
        </p:spPr>
        <p:txBody>
          <a:bodyPr/>
          <a:lstStyle/>
          <a:p>
            <a:pPr eaLnBrk="1" hangingPunct="1"/>
            <a:r>
              <a:rPr lang="fa-IR" sz="2800" b="1" smtClean="0">
                <a:solidFill>
                  <a:schemeClr val="folHlink"/>
                </a:solidFill>
              </a:rPr>
              <a:t>مزایای الگوریتم میانگین متحرک</a:t>
            </a:r>
            <a:endParaRPr lang="en-US" sz="2800" b="1" smtClean="0">
              <a:solidFill>
                <a:schemeClr val="fol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18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Grp="1" noChangeArrowheads="1"/>
          </p:cNvSpPr>
          <p:nvPr>
            <p:ph type="title"/>
          </p:nvPr>
        </p:nvSpPr>
        <p:spPr>
          <a:xfrm>
            <a:off x="1371600" y="152400"/>
            <a:ext cx="7543800" cy="6096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4000" smtClean="0">
                <a:solidFill>
                  <a:schemeClr val="folHlink"/>
                </a:solidFill>
              </a:rPr>
              <a:t> استفاده‌ از  </a:t>
            </a:r>
            <a:r>
              <a:rPr lang="en-US" sz="4000" smtClean="0">
                <a:solidFill>
                  <a:schemeClr val="folHlink"/>
                </a:solidFill>
              </a:rPr>
              <a:t>MCHC</a:t>
            </a:r>
            <a:r>
              <a:rPr lang="ar-SA" sz="4000" smtClean="0">
                <a:solidFill>
                  <a:schemeClr val="folHlink"/>
                </a:solidFill>
              </a:rPr>
              <a:t>  در كنترل‌ كيفي‌</a:t>
            </a:r>
            <a:endParaRPr lang="en-US" sz="4000" smtClean="0">
              <a:solidFill>
                <a:schemeClr val="folHlink"/>
              </a:solidFill>
            </a:endParaRPr>
          </a:p>
        </p:txBody>
      </p:sp>
      <p:pic>
        <p:nvPicPr>
          <p:cNvPr id="41987" name="Picture 7" descr="3-5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139171"/>
            <a:ext cx="4495800" cy="3718829"/>
          </a:xfrm>
        </p:spPr>
      </p:pic>
      <p:sp>
        <p:nvSpPr>
          <p:cNvPr id="41988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1447800" y="914400"/>
            <a:ext cx="7543800" cy="2362200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در اين‌ روش‌ براي‌ چند روز پياپي‌  ميانگين‌  </a:t>
            </a:r>
            <a:r>
              <a:rPr lang="en-US" sz="1800" smtClean="0"/>
              <a:t>MCHC</a:t>
            </a:r>
            <a:r>
              <a:rPr lang="ar-SA" sz="1800" smtClean="0"/>
              <a:t>  بصورت‌ روزانه‌ از نمونه‌ها گرفته‌ مي‌شود.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سپس‌ ميانگين‌ كلي‌ و انحراف‌ معيار آن‌ از ميانگين‌هاي‌ </a:t>
            </a:r>
            <a:r>
              <a:rPr lang="fa-IR" sz="1800" smtClean="0"/>
              <a:t>آنها </a:t>
            </a:r>
            <a:r>
              <a:rPr lang="ar-SA" sz="1800" smtClean="0"/>
              <a:t>محاسبه‌ شده‌ و با توجه‌ به‌ مقادير بدست‌ آمده‌ نمودار كنترلي‌ </a:t>
            </a:r>
            <a:r>
              <a:rPr lang="en-US" sz="1800" smtClean="0"/>
              <a:t>L-J</a:t>
            </a:r>
            <a:r>
              <a:rPr lang="ar-SA" sz="1800" smtClean="0"/>
              <a:t>  در محدودة‌  </a:t>
            </a:r>
            <a:r>
              <a:rPr lang="en-US" sz="1800" smtClean="0"/>
              <a:t>SD</a:t>
            </a:r>
            <a:r>
              <a:rPr lang="ar-SA" sz="1800" smtClean="0"/>
              <a:t> 2 ‏رسم‌ مي‌گردد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fa-IR" sz="1800" smtClean="0"/>
              <a:t>سپس</a:t>
            </a:r>
            <a:r>
              <a:rPr lang="ar-SA" sz="1800" smtClean="0"/>
              <a:t> ميانگين‌  </a:t>
            </a:r>
            <a:r>
              <a:rPr lang="en-US" sz="1800" smtClean="0"/>
              <a:t>MCHC</a:t>
            </a:r>
            <a:r>
              <a:rPr lang="ar-SA" sz="1800" smtClean="0"/>
              <a:t>  در پايان‌ هر روز كاري‌ محاسبه‌ و بر روي‌ گراف‌ م</a:t>
            </a:r>
            <a:r>
              <a:rPr lang="fa-IR" sz="1800" smtClean="0"/>
              <a:t>ن</a:t>
            </a:r>
            <a:r>
              <a:rPr lang="ar-SA" sz="1800" smtClean="0"/>
              <a:t>تقل‌ مي‌شود.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چنانچه‌ جوابهاي‌ روزانه‌ در محدودة‌  </a:t>
            </a:r>
            <a:r>
              <a:rPr lang="en-US" sz="1800" smtClean="0"/>
              <a:t>SD</a:t>
            </a:r>
            <a:r>
              <a:rPr lang="ar-SA" sz="1800" smtClean="0"/>
              <a:t> 2 ‏  قرار گيرند، عملكرد آزمايشگاه‌ رضايت‌ بخش‌ است‌.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پاسخ‌</a:t>
            </a:r>
            <a:r>
              <a:rPr lang="fa-IR" sz="1800" smtClean="0"/>
              <a:t>‏</a:t>
            </a:r>
            <a:r>
              <a:rPr lang="ar-SA" sz="1800" smtClean="0"/>
              <a:t>هايي‌ كه‌ خارج‌ از محدودة‌  </a:t>
            </a:r>
            <a:r>
              <a:rPr lang="en-US" sz="1800" smtClean="0"/>
              <a:t>SD</a:t>
            </a:r>
            <a:r>
              <a:rPr lang="ar-SA" sz="1800" smtClean="0"/>
              <a:t> 2- نمودار قرار مي‌گيرند به‌ علت‌ كاهش‌ هموگلوبين‌ و يا افزايش‌ هماتوكريت‌ رخ‌ داده‌ است‌. </a:t>
            </a:r>
            <a:endParaRPr lang="en-US" sz="1800" smtClean="0"/>
          </a:p>
        </p:txBody>
      </p:sp>
    </p:spTree>
    <p:extLst>
      <p:ext uri="{BB962C8B-B14F-4D97-AF65-F5344CB8AC3E}">
        <p14:creationId xmlns:p14="http://schemas.microsoft.com/office/powerpoint/2010/main" val="2764901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914400"/>
            <a:ext cx="7620000" cy="5638800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اختلاف‌ بين‌ آزمونهاي‌ متوالي‌ بيمار را در حالت‌ ثابت‌ دلتا گويند. اين‌ اختلاف‌ بايستي‌ اندك‌ بوده‌ و از حد خاصي‌ تجاوز نكند.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حداقل‌ نياز به‌ دوسري‌ آزمايش‌ از يك‌ بيمار است‌. در اين‌ روش‌ نتايج‌ كنوني‌ آزمايشهاي‌ بيمار با نتايج‌ قبلي‌ وي‌ (حدود 3-2 هفته‌ قبل‌) مقايسه‌ مي‌گردد.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ar-SA" sz="1800" smtClean="0"/>
              <a:t>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در صورتيكه‌ شرايط‌ بيمار ثابت‌ باشد، نتايج‌ حاصل‌ از آزمون‌هاي‌ وي‌ بايد ثابت‌ باشد.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 چنانچه‌ اختلاف‌ بين‌ دو پاسخ‌ متوالي‌ از يك‌ محدودة‌ مشخص‌ بيشتر باشد نمونة‌ بيمار جهت‌ بررسي‌ بيشتر كنار گذاشته‌ مي‌شود.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اختلاف‌ در دلتا چك‌ در اثر خطاهاي‌ تكنيكي‌ و يا اختلالات‌ دستگاهها ايجاد مي‌شود.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1800" smtClean="0"/>
          </a:p>
          <a:p>
            <a:pPr algn="r" rtl="1" eaLnBrk="1" hangingPunct="1">
              <a:lnSpc>
                <a:spcPct val="80000"/>
              </a:lnSpc>
            </a:pPr>
            <a:r>
              <a:rPr lang="ar-SA" sz="1800" smtClean="0"/>
              <a:t>در اين‌ روش‌ داشتن‌ محدودة‌ تغييرات‌ يا محدودة‌ دلتا ضروري‌ است‌. محدودة‌ دلتا از تغييرات‌ فيزيولوژيك‌ و ضريب‌ تغييرات‌  (</a:t>
            </a:r>
            <a:r>
              <a:rPr lang="en-US" sz="1800" smtClean="0"/>
              <a:t>CV</a:t>
            </a:r>
            <a:r>
              <a:rPr lang="ar-SA" sz="1800" smtClean="0"/>
              <a:t>)  محاسبه‌ مي‌شود.</a:t>
            </a:r>
            <a:r>
              <a:rPr lang="en-US" sz="1800" smtClean="0"/>
              <a:t> </a:t>
            </a:r>
            <a:endParaRPr lang="fa-IR" sz="18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180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1800" smtClean="0"/>
              <a:t> </a:t>
            </a:r>
            <a:r>
              <a:rPr lang="en-US" sz="1800" smtClean="0">
                <a:sym typeface="Wingdings" pitchFamily="2" charset="2"/>
              </a:rPr>
              <a:t></a:t>
            </a:r>
            <a:r>
              <a:rPr lang="fa-IR" sz="1800" smtClean="0">
                <a:sym typeface="Wingdings" pitchFamily="2" charset="2"/>
              </a:rPr>
              <a:t> </a:t>
            </a:r>
            <a:r>
              <a:rPr lang="ar-SA" sz="1800" smtClean="0"/>
              <a:t>در موارد زير استفاده‌ از روش‌ دلتاچك‌ جهت‌ كنترل‌ كيفي‌ امكانپذير نيست‌: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1800" smtClean="0"/>
              <a:t> </a:t>
            </a:r>
            <a:r>
              <a:rPr lang="en-US" sz="1800" smtClean="0">
                <a:sym typeface="Wingdings" pitchFamily="2" charset="2"/>
              </a:rPr>
              <a:t></a:t>
            </a:r>
            <a:r>
              <a:rPr lang="ar-SA" sz="1800" smtClean="0"/>
              <a:t> بيماراني‌ كه‌ فقط‌ يك‌ بار به‌ آزمايشگاه‌ مراجعه‌ مي‌كنند و يا فواصل‌ زماني‌ مراجعة‌ آنها بسيار طولاني‌ است‌.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1800" smtClean="0"/>
              <a:t> </a:t>
            </a:r>
            <a:r>
              <a:rPr lang="en-US" sz="1800" smtClean="0">
                <a:sym typeface="Wingdings" pitchFamily="2" charset="2"/>
              </a:rPr>
              <a:t></a:t>
            </a:r>
            <a:r>
              <a:rPr lang="ar-SA" sz="1800" smtClean="0"/>
              <a:t> بيماراني‌ كه‌ تحت‌ درمان‌ فعال‌ بوده‌ و به‌ آن‌ پاسخ‌ مي‌دهند.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1800" smtClean="0"/>
              <a:t> </a:t>
            </a:r>
            <a:r>
              <a:rPr lang="en-US" sz="1800" smtClean="0">
                <a:sym typeface="Wingdings" pitchFamily="2" charset="2"/>
              </a:rPr>
              <a:t></a:t>
            </a:r>
            <a:r>
              <a:rPr lang="ar-SA" sz="1800" smtClean="0"/>
              <a:t> بيماراني‌ كه‌ سير بيماري‌ در آنها فعال‌ بوده‌ و باعث‌ تغيير در پاسخهاي‌ آنها مي‌شود.</a:t>
            </a:r>
            <a:endParaRPr lang="en-US" sz="1800" smtClean="0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28600"/>
            <a:ext cx="7543800" cy="3810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fa-IR" sz="4000" b="1" smtClean="0">
                <a:solidFill>
                  <a:schemeClr val="folHlink"/>
                </a:solidFill>
              </a:rPr>
              <a:t>آزمون</a:t>
            </a:r>
            <a:r>
              <a:rPr lang="ar-SA" sz="4000" b="1" smtClean="0">
                <a:solidFill>
                  <a:schemeClr val="folHlink"/>
                </a:solidFill>
              </a:rPr>
              <a:t>‌ دلتا</a:t>
            </a:r>
            <a:r>
              <a:rPr lang="fa-IR" sz="4000" b="1" smtClean="0">
                <a:solidFill>
                  <a:schemeClr val="folHlink"/>
                </a:solidFill>
              </a:rPr>
              <a:t>  </a:t>
            </a:r>
            <a:r>
              <a:rPr lang="en-US" sz="4000" b="1" smtClean="0">
                <a:solidFill>
                  <a:schemeClr val="folHlink"/>
                </a:solidFill>
              </a:rPr>
              <a:t>Delta test</a:t>
            </a:r>
            <a:r>
              <a:rPr lang="fa-IR" sz="4000" smtClean="0"/>
              <a:t> </a:t>
            </a:r>
            <a:endParaRPr lang="en-US" sz="4000" smtClean="0"/>
          </a:p>
        </p:txBody>
      </p:sp>
    </p:spTree>
    <p:extLst>
      <p:ext uri="{BB962C8B-B14F-4D97-AF65-F5344CB8AC3E}">
        <p14:creationId xmlns:p14="http://schemas.microsoft.com/office/powerpoint/2010/main" val="1531508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628650"/>
            <a:ext cx="7543800" cy="51435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ar-SA" sz="2800" b="1" smtClean="0">
                <a:solidFill>
                  <a:schemeClr val="folHlink"/>
                </a:solidFill>
              </a:rPr>
              <a:t>مقادير دلتا براي‌ برخي‌ از پارامترهاي‌ هماتولوژي</a:t>
            </a:r>
            <a:endParaRPr lang="en-US" sz="2800" b="1" smtClean="0">
              <a:solidFill>
                <a:schemeClr val="folHlink"/>
              </a:solidFill>
            </a:endParaRPr>
          </a:p>
        </p:txBody>
      </p:sp>
      <p:graphicFrame>
        <p:nvGraphicFramePr>
          <p:cNvPr id="295939" name="Group 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05307864"/>
              </p:ext>
            </p:extLst>
          </p:nvPr>
        </p:nvGraphicFramePr>
        <p:xfrm>
          <a:off x="914400" y="1647138"/>
          <a:ext cx="8040688" cy="4377690"/>
        </p:xfrm>
        <a:graphic>
          <a:graphicData uri="http://schemas.openxmlformats.org/drawingml/2006/table">
            <a:tbl>
              <a:tblPr/>
              <a:tblGrid>
                <a:gridCol w="1977482"/>
                <a:gridCol w="6063206"/>
              </a:tblGrid>
              <a:tr h="5590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Hb</a:t>
                      </a:r>
                      <a:endParaRPr kumimoji="0" lang="en-US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g/dl  (&lt;10%)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6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PCV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0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MCV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&gt;6 fl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MCH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&gt;5 pg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RBC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&lt;10%</a:t>
                      </a:r>
                      <a:endParaRPr kumimoji="0" lang="en-US" sz="24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1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WBC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 to abnormal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( 20-25%)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85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Platelets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Reduced or increased by more than 50%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314282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6"/>
          <p:cNvSpPr>
            <a:spLocks noGrp="1" noChangeArrowheads="1"/>
          </p:cNvSpPr>
          <p:nvPr>
            <p:ph idx="1"/>
          </p:nvPr>
        </p:nvSpPr>
        <p:spPr>
          <a:xfrm>
            <a:off x="1371600" y="609600"/>
            <a:ext cx="7620000" cy="6248400"/>
          </a:xfrm>
        </p:spPr>
        <p:txBody>
          <a:bodyPr>
            <a:noAutofit/>
          </a:bodyPr>
          <a:lstStyle/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16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b="1" dirty="0" smtClean="0">
                <a:solidFill>
                  <a:schemeClr val="folHlink"/>
                </a:solidFill>
              </a:rPr>
              <a:t>حداقل برخی از برنامه‏های زیر بایستی به </a:t>
            </a:r>
            <a:r>
              <a:rPr lang="fa-IR" sz="2000" b="1" dirty="0" smtClean="0">
                <a:solidFill>
                  <a:srgbClr val="FF3399"/>
                </a:solidFill>
              </a:rPr>
              <a:t>شکل روزانه</a:t>
            </a:r>
            <a:r>
              <a:rPr lang="fa-IR" sz="2000" b="1" dirty="0" smtClean="0">
                <a:solidFill>
                  <a:schemeClr val="folHlink"/>
                </a:solidFill>
              </a:rPr>
              <a:t> انجام گیرند</a:t>
            </a:r>
            <a:endParaRPr lang="fa-IR" sz="2000" b="1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b="1" dirty="0" smtClean="0"/>
              <a:t>   آزمایش نمونه‏های کنترلی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>
                <a:sym typeface="Wingdings" pitchFamily="2" charset="2"/>
              </a:rPr>
              <a:t> استفاده از </a:t>
            </a:r>
            <a:r>
              <a:rPr lang="fa-IR" sz="2000" dirty="0" smtClean="0">
                <a:solidFill>
                  <a:schemeClr val="accent2"/>
                </a:solidFill>
                <a:sym typeface="Wingdings" pitchFamily="2" charset="2"/>
              </a:rPr>
              <a:t>نمونه‏های کنترل</a:t>
            </a:r>
            <a:r>
              <a:rPr lang="fa-IR" sz="2000" dirty="0" smtClean="0">
                <a:sym typeface="Wingdings" pitchFamily="2" charset="2"/>
              </a:rPr>
              <a:t> با هر بچ از نمونه‏ها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>
                <a:sym typeface="Wingdings" pitchFamily="2" charset="2"/>
              </a:rPr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>
                <a:sym typeface="Wingdings" pitchFamily="2" charset="2"/>
              </a:rPr>
              <a:t> ترسیم </a:t>
            </a:r>
            <a:r>
              <a:rPr lang="fa-IR" sz="2000" dirty="0" smtClean="0">
                <a:solidFill>
                  <a:schemeClr val="accent2"/>
                </a:solidFill>
                <a:sym typeface="Wingdings" pitchFamily="2" charset="2"/>
              </a:rPr>
              <a:t>نمودارهای کنترلی</a:t>
            </a:r>
            <a:r>
              <a:rPr lang="fa-IR" sz="2000" dirty="0" smtClean="0">
                <a:sym typeface="Wingdings" pitchFamily="2" charset="2"/>
              </a:rPr>
              <a:t> برای هریک از نمونه‏های کنترلی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>
                <a:sym typeface="Wingdings" pitchFamily="2" charset="2"/>
              </a:rPr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>
                <a:sym typeface="Wingdings" pitchFamily="2" charset="2"/>
              </a:rPr>
              <a:t> انجام آزمایش‏های </a:t>
            </a:r>
            <a:r>
              <a:rPr lang="fa-IR" sz="2000" dirty="0" smtClean="0">
                <a:solidFill>
                  <a:schemeClr val="accent2"/>
                </a:solidFill>
                <a:sym typeface="Wingdings" pitchFamily="2" charset="2"/>
              </a:rPr>
              <a:t>مضاعف (دوتایی)</a:t>
            </a:r>
            <a:r>
              <a:rPr lang="fa-IR" sz="2000" dirty="0" smtClean="0">
                <a:sym typeface="Wingdings" pitchFamily="2" charset="2"/>
              </a:rPr>
              <a:t> بر روی نمونه‏های تعدادی از بیماران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>
                <a:sym typeface="Wingdings" pitchFamily="2" charset="2"/>
              </a:rPr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>
                <a:sym typeface="Wingdings" pitchFamily="2" charset="2"/>
              </a:rPr>
              <a:t> </a:t>
            </a:r>
            <a:r>
              <a:rPr lang="fa-IR" sz="2000" dirty="0" smtClean="0"/>
              <a:t>انجام </a:t>
            </a:r>
            <a:r>
              <a:rPr lang="fa-IR" sz="2000" dirty="0" smtClean="0">
                <a:solidFill>
                  <a:schemeClr val="accent2"/>
                </a:solidFill>
              </a:rPr>
              <a:t>آزمايش بازبيني</a:t>
            </a:r>
            <a:r>
              <a:rPr lang="fa-IR" sz="2000" dirty="0" smtClean="0"/>
              <a:t> </a:t>
            </a:r>
            <a:r>
              <a:rPr lang="en-US" sz="2000" dirty="0" smtClean="0"/>
              <a:t>(Check Test)</a:t>
            </a:r>
            <a:r>
              <a:rPr lang="fa-IR" sz="2000" dirty="0" smtClean="0"/>
              <a:t> برروي تعدادي از نمونه هاي بيماران 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/>
              <a:t> بازبینی اختلاف بین دو سری نتایج بیمار </a:t>
            </a:r>
            <a:r>
              <a:rPr lang="fa-IR" sz="2000" dirty="0" smtClean="0">
                <a:solidFill>
                  <a:schemeClr val="accent2"/>
                </a:solidFill>
              </a:rPr>
              <a:t>(بازبینی دلتا)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>
                <a:solidFill>
                  <a:schemeClr val="folHlink"/>
                </a:solidFill>
              </a:rPr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>
                <a:solidFill>
                  <a:schemeClr val="folHlink"/>
                </a:solidFill>
              </a:rPr>
              <a:t> </a:t>
            </a:r>
            <a:r>
              <a:rPr lang="fa-IR" sz="2000" dirty="0" smtClean="0"/>
              <a:t>محاسبه </a:t>
            </a:r>
            <a:r>
              <a:rPr lang="fa-IR" sz="2000" dirty="0" smtClean="0">
                <a:solidFill>
                  <a:schemeClr val="accent2"/>
                </a:solidFill>
              </a:rPr>
              <a:t>ميانگين متحرک</a:t>
            </a:r>
            <a:r>
              <a:rPr lang="fa-IR" sz="2000" dirty="0" smtClean="0"/>
              <a:t> برای </a:t>
            </a:r>
            <a:r>
              <a:rPr lang="en-US" sz="2000" dirty="0" smtClean="0"/>
              <a:t>MCV</a:t>
            </a:r>
            <a:r>
              <a:rPr lang="fa-IR" sz="2000" dirty="0" smtClean="0"/>
              <a:t> ، </a:t>
            </a:r>
            <a:r>
              <a:rPr lang="en-US" sz="2000" dirty="0" smtClean="0"/>
              <a:t>MCH</a:t>
            </a:r>
            <a:r>
              <a:rPr lang="fa-IR" sz="2000" dirty="0" smtClean="0"/>
              <a:t> ، </a:t>
            </a:r>
            <a:r>
              <a:rPr lang="en-US" sz="2000" dirty="0" smtClean="0"/>
              <a:t>MCHC </a:t>
            </a:r>
            <a:r>
              <a:rPr lang="fa-IR" sz="2000" dirty="0" smtClean="0"/>
              <a:t> در صورت استفاده از سل‏کانتر 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/>
              <a:t> محاسبه </a:t>
            </a:r>
            <a:r>
              <a:rPr lang="fa-IR" sz="2000" dirty="0" smtClean="0">
                <a:solidFill>
                  <a:schemeClr val="accent2"/>
                </a:solidFill>
              </a:rPr>
              <a:t>ميانگين </a:t>
            </a:r>
            <a:r>
              <a:rPr lang="en-US" sz="2000" dirty="0" smtClean="0">
                <a:solidFill>
                  <a:schemeClr val="accent2"/>
                </a:solidFill>
              </a:rPr>
              <a:t>MCHC</a:t>
            </a:r>
            <a:r>
              <a:rPr lang="en-US" sz="2000" dirty="0" smtClean="0"/>
              <a:t> </a:t>
            </a:r>
            <a:r>
              <a:rPr lang="fa-IR" sz="2000" dirty="0" smtClean="0"/>
              <a:t> در صورت استفاده از روشهای دستي 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b="1" dirty="0" smtClean="0">
                <a:solidFill>
                  <a:schemeClr val="folHlink"/>
                </a:solidFill>
              </a:rPr>
              <a:t>حداقل برخی از برنامه‏های زیر بایستی به </a:t>
            </a:r>
            <a:r>
              <a:rPr lang="fa-IR" sz="2000" b="1" dirty="0" smtClean="0">
                <a:solidFill>
                  <a:srgbClr val="FF3399"/>
                </a:solidFill>
              </a:rPr>
              <a:t>شکل ماهیانه</a:t>
            </a:r>
            <a:r>
              <a:rPr lang="fa-IR" sz="2000" b="1" dirty="0" smtClean="0">
                <a:solidFill>
                  <a:schemeClr val="folHlink"/>
                </a:solidFill>
              </a:rPr>
              <a:t> انجام گیرند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/>
              <a:t> بازبینی معرف‏ها و کیت‏ها (از نظر نحوه نگهداری و تاریخ انقضاء)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/>
              <a:t> تکرارپذیری عملکرد سل‏کانتر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/>
              <a:t> نمونه‏گیری (از نظر نگهداری نمونه و ضد انعقاد)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endParaRPr lang="fa-IR" sz="2000" dirty="0" smtClean="0"/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b="1" dirty="0" smtClean="0">
                <a:solidFill>
                  <a:schemeClr val="folHlink"/>
                </a:solidFill>
              </a:rPr>
              <a:t>حداقل برخی از برنامه‏های زیر بایستی </a:t>
            </a:r>
            <a:r>
              <a:rPr lang="fa-IR" sz="2000" b="1" dirty="0" smtClean="0">
                <a:solidFill>
                  <a:srgbClr val="FF3399"/>
                </a:solidFill>
              </a:rPr>
              <a:t>هر 6 ماه یکبار</a:t>
            </a:r>
            <a:r>
              <a:rPr lang="fa-IR" sz="2000" b="1" dirty="0" smtClean="0">
                <a:solidFill>
                  <a:schemeClr val="folHlink"/>
                </a:solidFill>
              </a:rPr>
              <a:t> انجام گیرند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/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>
                <a:sym typeface="Wingdings" pitchFamily="2" charset="2"/>
              </a:rPr>
              <a:t> کالیبراسیون سل‏کانتر و هموسیتومتر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fa-IR" sz="2000" dirty="0" smtClean="0">
                <a:sym typeface="Wingdings" pitchFamily="2" charset="2"/>
              </a:rPr>
              <a:t>   </a:t>
            </a:r>
            <a:r>
              <a:rPr lang="en-US" sz="2000" dirty="0" smtClean="0">
                <a:sym typeface="Wingdings" pitchFamily="2" charset="2"/>
              </a:rPr>
              <a:t></a:t>
            </a:r>
            <a:r>
              <a:rPr lang="fa-IR" sz="2000" dirty="0" smtClean="0">
                <a:sym typeface="Wingdings" pitchFamily="2" charset="2"/>
              </a:rPr>
              <a:t> کالیبراسیون سمپلر و پی‏پت</a:t>
            </a:r>
            <a:endParaRPr lang="en-US" sz="2000" dirty="0" smtClean="0">
              <a:sym typeface="Wingdings" pitchFamily="2" charset="2"/>
            </a:endParaRPr>
          </a:p>
        </p:txBody>
      </p:sp>
      <p:sp>
        <p:nvSpPr>
          <p:cNvPr id="49154" name="Rectangle 4"/>
          <p:cNvSpPr>
            <a:spLocks noGrp="1" noChangeArrowheads="1"/>
          </p:cNvSpPr>
          <p:nvPr>
            <p:ph type="title"/>
          </p:nvPr>
        </p:nvSpPr>
        <p:spPr>
          <a:xfrm>
            <a:off x="1371600" y="76200"/>
            <a:ext cx="7543800" cy="457200"/>
          </a:xfrm>
        </p:spPr>
        <p:txBody>
          <a:bodyPr>
            <a:normAutofit fontScale="90000"/>
          </a:bodyPr>
          <a:lstStyle/>
          <a:p>
            <a:pPr rtl="1" eaLnBrk="1" hangingPunct="1"/>
            <a:r>
              <a:rPr lang="fa-IR" sz="3200" b="1" smtClean="0">
                <a:solidFill>
                  <a:schemeClr val="folHlink"/>
                </a:solidFill>
              </a:rPr>
              <a:t>برنامه‏های کنترل کیفیت از نظر زمانی </a:t>
            </a:r>
            <a:endParaRPr lang="en-US" sz="2400" b="1" smtClean="0">
              <a:solidFill>
                <a:schemeClr val="fol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03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1752600"/>
            <a:ext cx="5257800" cy="4114800"/>
          </a:xfrm>
        </p:spPr>
        <p:txBody>
          <a:bodyPr>
            <a:normAutofit fontScale="92500" lnSpcReduction="10000"/>
          </a:bodyPr>
          <a:lstStyle/>
          <a:p>
            <a:pPr lvl="0" algn="r" rtl="1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fa-IR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بررس</a:t>
            </a:r>
            <a:r>
              <a:rPr lang="ar-SA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انواع خطا را م</a:t>
            </a:r>
            <a:r>
              <a:rPr lang="ar-SA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توان با ت</a:t>
            </a:r>
            <a:r>
              <a:rPr lang="ar-SA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رانداز</a:t>
            </a:r>
            <a:r>
              <a:rPr lang="ar-SA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به </a:t>
            </a:r>
            <a:r>
              <a:rPr lang="ar-SA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ک هدف مقا</a:t>
            </a:r>
            <a:r>
              <a:rPr lang="ar-SA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8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سه کرد</a:t>
            </a:r>
          </a:p>
          <a:p>
            <a:pPr lvl="0" algn="r" rtl="1" fontAlgn="base">
              <a:lnSpc>
                <a:spcPct val="90000"/>
              </a:lnSpc>
              <a:spcAft>
                <a:spcPct val="0"/>
              </a:spcAft>
              <a:buNone/>
            </a:pPr>
            <a:endParaRPr lang="fa-IR" sz="2800" kern="0" dirty="0">
              <a:solidFill>
                <a:srgbClr val="000000"/>
              </a:solidFill>
              <a:latin typeface="Arial"/>
              <a:cs typeface="Zar" pitchFamily="2" charset="-78"/>
            </a:endParaRPr>
          </a:p>
          <a:p>
            <a:pPr lvl="0" algn="r" rtl="1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fa-IR" sz="20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                                 </a:t>
            </a:r>
            <a:r>
              <a:rPr lang="fa-IR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ت</a:t>
            </a:r>
            <a:r>
              <a:rPr lang="ar-SA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رانداز</a:t>
            </a:r>
            <a:r>
              <a:rPr lang="ar-SA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با</a:t>
            </a:r>
            <a:r>
              <a:rPr lang="ar-SA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د با :</a:t>
            </a:r>
          </a:p>
          <a:p>
            <a:pPr lvl="0" algn="r" rtl="1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fa-IR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                      دقت </a:t>
            </a:r>
            <a:r>
              <a:rPr lang="en-US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(precision)</a:t>
            </a:r>
          </a:p>
          <a:p>
            <a:pPr lvl="0" algn="r" rtl="1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fa-IR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                     صحت </a:t>
            </a:r>
            <a:r>
              <a:rPr lang="en-US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(accuracy)</a:t>
            </a:r>
            <a:endParaRPr lang="fa-IR" sz="2400" b="1" kern="0" dirty="0">
              <a:solidFill>
                <a:srgbClr val="000000"/>
              </a:solidFill>
              <a:latin typeface="Arial"/>
              <a:cs typeface="Zar" pitchFamily="2" charset="-78"/>
            </a:endParaRPr>
          </a:p>
          <a:p>
            <a:pPr lvl="0" algn="r" rtl="1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fa-IR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                       انجام پذ</a:t>
            </a:r>
            <a:r>
              <a:rPr lang="ar-SA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b="1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رد</a:t>
            </a:r>
            <a:r>
              <a:rPr lang="fa-IR" sz="2400" b="1" kern="0" dirty="0">
                <a:solidFill>
                  <a:srgbClr val="000000"/>
                </a:solidFill>
                <a:latin typeface="Arial"/>
                <a:cs typeface="B Mitra" pitchFamily="2" charset="-78"/>
              </a:rPr>
              <a:t>.</a:t>
            </a:r>
          </a:p>
          <a:p>
            <a:pPr lvl="0" algn="r" rtl="1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fa-IR" sz="2400" b="1" kern="0" dirty="0">
                <a:solidFill>
                  <a:srgbClr val="FFFF00"/>
                </a:solidFill>
                <a:latin typeface="Arial"/>
                <a:cs typeface="Zar" pitchFamily="2" charset="-78"/>
              </a:rPr>
              <a:t>درست</a:t>
            </a:r>
            <a:r>
              <a:rPr lang="ar-SA" sz="2400" b="1" kern="0" dirty="0">
                <a:solidFill>
                  <a:srgbClr val="FFFF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b="1" kern="0" dirty="0">
                <a:solidFill>
                  <a:srgbClr val="FFFF00"/>
                </a:solidFill>
                <a:latin typeface="Arial"/>
                <a:cs typeface="Zar" pitchFamily="2" charset="-78"/>
              </a:rPr>
              <a:t> وصحت</a:t>
            </a:r>
            <a:r>
              <a:rPr lang="fa-IR" sz="2400" b="1" kern="0" dirty="0">
                <a:solidFill>
                  <a:srgbClr val="009999"/>
                </a:solidFill>
                <a:latin typeface="Arial"/>
                <a:cs typeface="Zar" pitchFamily="2" charset="-78"/>
              </a:rPr>
              <a:t>: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نزد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ک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م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ان خروج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ها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ک س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ستم نسبت به مبدا مورد نظر.</a:t>
            </a:r>
          </a:p>
          <a:p>
            <a:pPr lvl="0" algn="r" rtl="1" fontAlgn="base">
              <a:lnSpc>
                <a:spcPct val="90000"/>
              </a:lnSpc>
              <a:spcAft>
                <a:spcPct val="0"/>
              </a:spcAft>
              <a:buNone/>
            </a:pPr>
            <a:endParaRPr lang="fa-IR" sz="2400" kern="0" dirty="0">
              <a:solidFill>
                <a:srgbClr val="000000"/>
              </a:solidFill>
              <a:latin typeface="Arial"/>
              <a:cs typeface="Zar" pitchFamily="2" charset="-78"/>
            </a:endParaRPr>
          </a:p>
          <a:p>
            <a:pPr lvl="0" algn="r" rtl="1" fontAlgn="base">
              <a:lnSpc>
                <a:spcPct val="90000"/>
              </a:lnSpc>
              <a:spcAft>
                <a:spcPct val="0"/>
              </a:spcAft>
              <a:buNone/>
            </a:pPr>
            <a:r>
              <a:rPr lang="fa-IR" sz="2400" b="1" kern="0" dirty="0">
                <a:solidFill>
                  <a:srgbClr val="FFFF00"/>
                </a:solidFill>
                <a:latin typeface="Arial"/>
                <a:cs typeface="Zar" pitchFamily="2" charset="-78"/>
              </a:rPr>
              <a:t>دقت</a:t>
            </a:r>
            <a:r>
              <a:rPr lang="fa-IR" sz="2400" b="1" kern="0" dirty="0">
                <a:solidFill>
                  <a:srgbClr val="009999"/>
                </a:solidFill>
                <a:latin typeface="Arial"/>
                <a:cs typeface="Zar" pitchFamily="2" charset="-78"/>
              </a:rPr>
              <a:t>: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نزد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ک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خروج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ها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 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ک س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ستم نسبت به 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کد</a:t>
            </a:r>
            <a:r>
              <a:rPr lang="ar-SA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ي</a:t>
            </a:r>
            <a:r>
              <a:rPr lang="fa-IR" sz="2400" kern="0" dirty="0">
                <a:solidFill>
                  <a:srgbClr val="000000"/>
                </a:solidFill>
                <a:latin typeface="Arial"/>
                <a:cs typeface="Zar" pitchFamily="2" charset="-78"/>
              </a:rPr>
              <a:t>گر.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468313" y="1341438"/>
          <a:ext cx="4033837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8235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905000"/>
            <a:ext cx="85344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fa-IR" sz="2800" b="1" dirty="0" smtClean="0"/>
              <a:t>تجهيزات</a:t>
            </a:r>
            <a:r>
              <a:rPr lang="fa-IR" sz="2800" b="1" dirty="0"/>
              <a:t>، مواد، لوازم و </a:t>
            </a:r>
            <a:r>
              <a:rPr lang="fa-IR" sz="2800" b="1" dirty="0" smtClean="0"/>
              <a:t>آماده سازيهاي </a:t>
            </a:r>
            <a:r>
              <a:rPr lang="fa-IR" sz="2800" b="1" dirty="0"/>
              <a:t>مورد نياز قبل از انجام كار:</a:t>
            </a:r>
          </a:p>
          <a:p>
            <a:pPr algn="r"/>
            <a:r>
              <a:rPr lang="fa-IR" sz="2800" b="1" dirty="0" smtClean="0"/>
              <a:t>آماده </a:t>
            </a:r>
            <a:r>
              <a:rPr lang="fa-IR" sz="2800" b="1" dirty="0"/>
              <a:t>سازي معرف هاي مورد نظر طبق دستور كار روش انجام آزمايش به شيوه دستي و دستگاهي كه با جزئيات كامل در </a:t>
            </a:r>
            <a:r>
              <a:rPr lang="fa-IR" sz="2800" b="1" dirty="0" smtClean="0"/>
              <a:t>بروشوركيت </a:t>
            </a:r>
            <a:r>
              <a:rPr lang="fa-IR" sz="2800" b="1" dirty="0"/>
              <a:t>در قسمت " آماده سازي محلول ها" آمده </a:t>
            </a:r>
            <a:r>
              <a:rPr lang="fa-IR" sz="2800" b="1" dirty="0" smtClean="0"/>
              <a:t>است.</a:t>
            </a:r>
            <a:endParaRPr lang="fa-IR" sz="2800" b="1" dirty="0"/>
          </a:p>
          <a:p>
            <a:pPr algn="r"/>
            <a:r>
              <a:rPr lang="fa-IR" sz="2800" b="1" dirty="0" smtClean="0"/>
              <a:t>آماده </a:t>
            </a:r>
            <a:r>
              <a:rPr lang="fa-IR" sz="2800" b="1" dirty="0"/>
              <a:t>سازي تجهيزات مورد نياز طبق دستورالعمل هاي كاربري آنها از قبيل: فوتومتر، اتوآنالايزر، بن ماري، سمپلر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75910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62" name="Rectangle 18"/>
          <p:cNvSpPr>
            <a:spLocks noGrp="1" noChangeArrowheads="1"/>
          </p:cNvSpPr>
          <p:nvPr>
            <p:ph type="title"/>
          </p:nvPr>
        </p:nvSpPr>
        <p:spPr>
          <a:xfrm>
            <a:off x="-252413" y="115888"/>
            <a:ext cx="8229601" cy="1143000"/>
          </a:xfrm>
        </p:spPr>
        <p:txBody>
          <a:bodyPr/>
          <a:lstStyle/>
          <a:p>
            <a:pPr algn="r" eaLnBrk="1" hangingPunct="1"/>
            <a:endParaRPr lang="en-US" sz="2000" dirty="0" smtClean="0">
              <a:cs typeface="Titr" pitchFamily="2" charset="-78"/>
            </a:endParaRPr>
          </a:p>
        </p:txBody>
      </p:sp>
      <p:sp>
        <p:nvSpPr>
          <p:cNvPr id="466963" name="Rectangle 19"/>
          <p:cNvSpPr>
            <a:spLocks noGrp="1" noChangeArrowheads="1"/>
          </p:cNvSpPr>
          <p:nvPr>
            <p:ph type="body" sz="half" idx="2"/>
          </p:nvPr>
        </p:nvSpPr>
        <p:spPr>
          <a:xfrm>
            <a:off x="3733800" y="1866106"/>
            <a:ext cx="4730750" cy="2262187"/>
          </a:xfrm>
        </p:spPr>
        <p:txBody>
          <a:bodyPr/>
          <a:lstStyle/>
          <a:p>
            <a:pPr lvl="1" algn="r" eaLnBrk="1" hangingPunct="1">
              <a:buFontTx/>
              <a:buNone/>
            </a:pPr>
            <a:endParaRPr lang="fa-IR" sz="2400" smtClean="0">
              <a:cs typeface="B Mitra" pitchFamily="2" charset="-78"/>
            </a:endParaRPr>
          </a:p>
          <a:p>
            <a:pPr lvl="1" algn="r" eaLnBrk="1" hangingPunct="1">
              <a:buFontTx/>
              <a:buNone/>
            </a:pPr>
            <a:endParaRPr lang="en-US" sz="2400" smtClean="0">
              <a:cs typeface="B Mitra" pitchFamily="2" charset="-78"/>
            </a:endParaRPr>
          </a:p>
          <a:p>
            <a:pPr algn="r" rtl="1" eaLnBrk="1" hangingPunct="1"/>
            <a:r>
              <a:rPr lang="fa-IR" sz="2800" smtClean="0">
                <a:cs typeface="Zar" pitchFamily="2" charset="-78"/>
              </a:rPr>
              <a:t>دقت</a:t>
            </a:r>
            <a:r>
              <a:rPr lang="en-US" sz="2800" smtClean="0">
                <a:cs typeface="Zar" pitchFamily="2" charset="-78"/>
              </a:rPr>
              <a:t> </a:t>
            </a:r>
            <a:r>
              <a:rPr lang="fa-IR" sz="2800" smtClean="0">
                <a:cs typeface="Zar" pitchFamily="2" charset="-78"/>
              </a:rPr>
              <a:t> کم </a:t>
            </a:r>
            <a:r>
              <a:rPr lang="en-US" sz="2800" smtClean="0">
                <a:cs typeface="Zar" pitchFamily="2" charset="-78"/>
              </a:rPr>
              <a:t>    </a:t>
            </a:r>
            <a:r>
              <a:rPr lang="fa-IR" sz="2800" smtClean="0">
                <a:cs typeface="Zar" pitchFamily="2" charset="-78"/>
              </a:rPr>
              <a:t> </a:t>
            </a:r>
            <a:r>
              <a:rPr lang="en-US" sz="2800" smtClean="0">
                <a:cs typeface="Zar" pitchFamily="2" charset="-78"/>
              </a:rPr>
              <a:t>(low precision)</a:t>
            </a:r>
          </a:p>
          <a:p>
            <a:pPr algn="r" rtl="1" eaLnBrk="1" hangingPunct="1"/>
            <a:r>
              <a:rPr lang="fa-IR" sz="2800" smtClean="0">
                <a:cs typeface="Zar" pitchFamily="2" charset="-78"/>
              </a:rPr>
              <a:t>صحت کم</a:t>
            </a:r>
            <a:r>
              <a:rPr lang="en-US" sz="2800" smtClean="0">
                <a:cs typeface="Zar" pitchFamily="2" charset="-78"/>
              </a:rPr>
              <a:t> (low  accuracy)    </a:t>
            </a:r>
            <a:endParaRPr lang="fa-IR" sz="2800" smtClean="0">
              <a:cs typeface="Zar" pitchFamily="2" charset="-78"/>
            </a:endParaRPr>
          </a:p>
          <a:p>
            <a:pPr algn="r" rtl="1" eaLnBrk="1" hangingPunct="1"/>
            <a:endParaRPr lang="en-US" sz="2800" smtClean="0">
              <a:cs typeface="B Mitra" pitchFamily="2" charset="-78"/>
            </a:endParaRPr>
          </a:p>
          <a:p>
            <a:pPr lvl="1" algn="r" eaLnBrk="1" hangingPunct="1">
              <a:buFontTx/>
              <a:buNone/>
            </a:pPr>
            <a:endParaRPr lang="fa-IR" sz="2400" smtClean="0">
              <a:cs typeface="B Mitra" pitchFamily="2" charset="-78"/>
            </a:endParaRPr>
          </a:p>
          <a:p>
            <a:pPr lvl="1" algn="r" eaLnBrk="1" hangingPunct="1">
              <a:buFontTx/>
              <a:buNone/>
            </a:pPr>
            <a:endParaRPr lang="fa-IR" sz="2400" smtClean="0">
              <a:cs typeface="B Mitra" pitchFamily="2" charset="-78"/>
            </a:endParaRPr>
          </a:p>
          <a:p>
            <a:pPr lvl="1" algn="r" eaLnBrk="1" hangingPunct="1">
              <a:buFontTx/>
              <a:buNone/>
            </a:pPr>
            <a:endParaRPr lang="en-US" sz="2400" smtClean="0">
              <a:cs typeface="B Mitra" pitchFamily="2" charset="-78"/>
            </a:endParaRPr>
          </a:p>
        </p:txBody>
      </p:sp>
      <p:graphicFrame>
        <p:nvGraphicFramePr>
          <p:cNvPr id="2" name="Diagram 1"/>
          <p:cNvGraphicFramePr/>
          <p:nvPr/>
        </p:nvGraphicFramePr>
        <p:xfrm>
          <a:off x="769938" y="1444625"/>
          <a:ext cx="4033837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66964" name="Oval 20"/>
          <p:cNvSpPr>
            <a:spLocks noChangeArrowheads="1"/>
          </p:cNvSpPr>
          <p:nvPr/>
        </p:nvSpPr>
        <p:spPr bwMode="auto">
          <a:xfrm>
            <a:off x="2268538" y="3644900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965" name="Oval 21"/>
          <p:cNvSpPr>
            <a:spLocks noChangeArrowheads="1"/>
          </p:cNvSpPr>
          <p:nvPr/>
        </p:nvSpPr>
        <p:spPr bwMode="auto">
          <a:xfrm>
            <a:off x="2771775" y="3573463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966" name="Oval 22"/>
          <p:cNvSpPr>
            <a:spLocks noChangeArrowheads="1"/>
          </p:cNvSpPr>
          <p:nvPr/>
        </p:nvSpPr>
        <p:spPr bwMode="auto">
          <a:xfrm>
            <a:off x="2771775" y="3213100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967" name="Oval 23"/>
          <p:cNvSpPr>
            <a:spLocks noChangeArrowheads="1"/>
          </p:cNvSpPr>
          <p:nvPr/>
        </p:nvSpPr>
        <p:spPr bwMode="auto">
          <a:xfrm>
            <a:off x="3276600" y="2997200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968" name="Oval 24"/>
          <p:cNvSpPr>
            <a:spLocks noChangeArrowheads="1"/>
          </p:cNvSpPr>
          <p:nvPr/>
        </p:nvSpPr>
        <p:spPr bwMode="auto">
          <a:xfrm>
            <a:off x="2555875" y="2565400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5717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69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6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66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6696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669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6696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6696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4669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6962" grpId="0"/>
      <p:bldP spid="466963" grpId="0" build="p"/>
      <p:bldGraphic spid="2" grpId="0">
        <p:bldAsOne/>
      </p:bldGraphic>
      <p:bldP spid="466964" grpId="0" animBg="1"/>
      <p:bldP spid="466965" grpId="0" animBg="1"/>
      <p:bldP spid="466966" grpId="0" animBg="1"/>
      <p:bldP spid="466967" grpId="0" animBg="1"/>
      <p:bldP spid="46696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7996" name="Picture 28" descr="SAR BARGE KOL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33375"/>
            <a:ext cx="74580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7986" name="Rectangle 18"/>
          <p:cNvSpPr>
            <a:spLocks noGrp="1" noChangeArrowheads="1"/>
          </p:cNvSpPr>
          <p:nvPr>
            <p:ph type="title"/>
          </p:nvPr>
        </p:nvSpPr>
        <p:spPr>
          <a:xfrm>
            <a:off x="-323850" y="115888"/>
            <a:ext cx="8229600" cy="1143000"/>
          </a:xfrm>
        </p:spPr>
        <p:txBody>
          <a:bodyPr/>
          <a:lstStyle/>
          <a:p>
            <a:pPr algn="r" eaLnBrk="1" hangingPunct="1"/>
            <a:endParaRPr lang="en-US" sz="2000" dirty="0" smtClean="0">
              <a:cs typeface="Titr" pitchFamily="2" charset="-78"/>
            </a:endParaRPr>
          </a:p>
        </p:txBody>
      </p:sp>
      <p:grpSp>
        <p:nvGrpSpPr>
          <p:cNvPr id="2" name="Diagram 4"/>
          <p:cNvGrpSpPr>
            <a:grpSpLocks/>
          </p:cNvGrpSpPr>
          <p:nvPr/>
        </p:nvGrpSpPr>
        <p:grpSpPr bwMode="auto">
          <a:xfrm>
            <a:off x="617504" y="1597818"/>
            <a:ext cx="4033838" cy="4525963"/>
            <a:chOff x="810" y="1336"/>
            <a:chExt cx="2298" cy="2480"/>
          </a:xfrm>
        </p:grpSpPr>
        <p:sp>
          <p:nvSpPr>
            <p:cNvPr id="3" name="_s11268"/>
            <p:cNvSpPr>
              <a:spLocks noChangeArrowheads="1" noTextEdit="1"/>
            </p:cNvSpPr>
            <p:nvPr/>
          </p:nvSpPr>
          <p:spPr bwMode="auto">
            <a:xfrm>
              <a:off x="838" y="1735"/>
              <a:ext cx="1680" cy="1680"/>
            </a:xfrm>
            <a:custGeom>
              <a:avLst/>
              <a:gdLst>
                <a:gd name="G0" fmla="+- 2160 0 0"/>
                <a:gd name="G1" fmla="+- 21600 0 2160"/>
                <a:gd name="G2" fmla="+- 21600 0 216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160" y="10800"/>
                  </a:moveTo>
                  <a:cubicBezTo>
                    <a:pt x="2160" y="15572"/>
                    <a:pt x="6028" y="19440"/>
                    <a:pt x="10800" y="19440"/>
                  </a:cubicBezTo>
                  <a:cubicBezTo>
                    <a:pt x="15572" y="19440"/>
                    <a:pt x="19440" y="15572"/>
                    <a:pt x="19440" y="10800"/>
                  </a:cubicBezTo>
                  <a:cubicBezTo>
                    <a:pt x="19440" y="6028"/>
                    <a:pt x="15572" y="2160"/>
                    <a:pt x="10800" y="2160"/>
                  </a:cubicBezTo>
                  <a:cubicBezTo>
                    <a:pt x="6028" y="2160"/>
                    <a:pt x="2160" y="6028"/>
                    <a:pt x="216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t="100000" r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_s11269"/>
            <p:cNvSpPr>
              <a:spLocks/>
            </p:cNvSpPr>
            <p:nvPr/>
          </p:nvSpPr>
          <p:spPr bwMode="auto">
            <a:xfrm>
              <a:off x="2743" y="2199"/>
              <a:ext cx="336" cy="186"/>
            </a:xfrm>
            <a:prstGeom prst="callout2">
              <a:avLst>
                <a:gd name="adj1" fmla="val 33644"/>
                <a:gd name="adj2" fmla="val -12903"/>
                <a:gd name="adj3" fmla="val 33644"/>
                <a:gd name="adj4" fmla="val -21236"/>
                <a:gd name="adj5" fmla="val 202338"/>
                <a:gd name="adj6" fmla="val -91935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7153" tIns="33577" rIns="67153" bIns="33577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_s11270"/>
            <p:cNvSpPr>
              <a:spLocks noChangeArrowheads="1" noTextEdit="1"/>
            </p:cNvSpPr>
            <p:nvPr/>
          </p:nvSpPr>
          <p:spPr bwMode="auto">
            <a:xfrm>
              <a:off x="1006" y="1903"/>
              <a:ext cx="1344" cy="1344"/>
            </a:xfrm>
            <a:custGeom>
              <a:avLst/>
              <a:gdLst>
                <a:gd name="G0" fmla="+- 2700 0 0"/>
                <a:gd name="G1" fmla="+- 21600 0 2700"/>
                <a:gd name="G2" fmla="+- 21600 0 27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700" y="10800"/>
                  </a:moveTo>
                  <a:cubicBezTo>
                    <a:pt x="2700" y="15274"/>
                    <a:pt x="6326" y="18900"/>
                    <a:pt x="10800" y="18900"/>
                  </a:cubicBezTo>
                  <a:cubicBezTo>
                    <a:pt x="15274" y="18900"/>
                    <a:pt x="18900" y="15274"/>
                    <a:pt x="18900" y="10800"/>
                  </a:cubicBezTo>
                  <a:cubicBezTo>
                    <a:pt x="18900" y="6326"/>
                    <a:pt x="15274" y="2700"/>
                    <a:pt x="10800" y="2700"/>
                  </a:cubicBezTo>
                  <a:cubicBezTo>
                    <a:pt x="6326" y="2700"/>
                    <a:pt x="2700" y="6326"/>
                    <a:pt x="270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l="100000" t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_s11271"/>
            <p:cNvSpPr>
              <a:spLocks/>
            </p:cNvSpPr>
            <p:nvPr/>
          </p:nvSpPr>
          <p:spPr bwMode="auto">
            <a:xfrm>
              <a:off x="2743" y="2013"/>
              <a:ext cx="336" cy="186"/>
            </a:xfrm>
            <a:prstGeom prst="callout2">
              <a:avLst>
                <a:gd name="adj1" fmla="val 33644"/>
                <a:gd name="adj2" fmla="val -12903"/>
                <a:gd name="adj3" fmla="val 33644"/>
                <a:gd name="adj4" fmla="val -21236"/>
                <a:gd name="adj5" fmla="val 302338"/>
                <a:gd name="adj6" fmla="val -141935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9840" tIns="34920" rIns="69840" bIns="349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_s11272"/>
            <p:cNvSpPr>
              <a:spLocks noChangeArrowheads="1" noTextEdit="1"/>
            </p:cNvSpPr>
            <p:nvPr/>
          </p:nvSpPr>
          <p:spPr bwMode="auto">
            <a:xfrm>
              <a:off x="1174" y="2071"/>
              <a:ext cx="1008" cy="1008"/>
            </a:xfrm>
            <a:custGeom>
              <a:avLst/>
              <a:gdLst>
                <a:gd name="G0" fmla="+- 3600 0 0"/>
                <a:gd name="G1" fmla="+- 21600 0 3600"/>
                <a:gd name="G2" fmla="+- 21600 0 36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600" y="10800"/>
                  </a:moveTo>
                  <a:cubicBezTo>
                    <a:pt x="3600" y="14776"/>
                    <a:pt x="6824" y="18000"/>
                    <a:pt x="10800" y="18000"/>
                  </a:cubicBezTo>
                  <a:cubicBezTo>
                    <a:pt x="14776" y="18000"/>
                    <a:pt x="18000" y="14776"/>
                    <a:pt x="18000" y="10800"/>
                  </a:cubicBezTo>
                  <a:cubicBezTo>
                    <a:pt x="18000" y="6824"/>
                    <a:pt x="14776" y="3600"/>
                    <a:pt x="10800" y="3600"/>
                  </a:cubicBezTo>
                  <a:cubicBezTo>
                    <a:pt x="6824" y="3600"/>
                    <a:pt x="3600" y="6824"/>
                    <a:pt x="360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t="100000" r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_s11273"/>
            <p:cNvSpPr>
              <a:spLocks/>
            </p:cNvSpPr>
            <p:nvPr/>
          </p:nvSpPr>
          <p:spPr bwMode="auto">
            <a:xfrm>
              <a:off x="2743" y="1827"/>
              <a:ext cx="336" cy="186"/>
            </a:xfrm>
            <a:prstGeom prst="callout2">
              <a:avLst>
                <a:gd name="adj1" fmla="val 33644"/>
                <a:gd name="adj2" fmla="val -12903"/>
                <a:gd name="adj3" fmla="val 33644"/>
                <a:gd name="adj4" fmla="val -21236"/>
                <a:gd name="adj5" fmla="val 402338"/>
                <a:gd name="adj6" fmla="val -191935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9840" tIns="34920" rIns="69840" bIns="349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_s11274"/>
            <p:cNvSpPr>
              <a:spLocks noChangeArrowheads="1" noTextEdit="1"/>
            </p:cNvSpPr>
            <p:nvPr/>
          </p:nvSpPr>
          <p:spPr bwMode="auto">
            <a:xfrm>
              <a:off x="1342" y="2239"/>
              <a:ext cx="672" cy="672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_s11275"/>
            <p:cNvSpPr>
              <a:spLocks/>
            </p:cNvSpPr>
            <p:nvPr/>
          </p:nvSpPr>
          <p:spPr bwMode="auto">
            <a:xfrm>
              <a:off x="2743" y="1641"/>
              <a:ext cx="336" cy="186"/>
            </a:xfrm>
            <a:prstGeom prst="callout2">
              <a:avLst>
                <a:gd name="adj1" fmla="val 33801"/>
                <a:gd name="adj2" fmla="val -12903"/>
                <a:gd name="adj3" fmla="val 33801"/>
                <a:gd name="adj4" fmla="val -21236"/>
                <a:gd name="adj5" fmla="val 502347"/>
                <a:gd name="adj6" fmla="val -241935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9840" tIns="34920" rIns="69840" bIns="349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_s11276"/>
            <p:cNvSpPr>
              <a:spLocks noChangeArrowheads="1" noTextEdit="1"/>
            </p:cNvSpPr>
            <p:nvPr/>
          </p:nvSpPr>
          <p:spPr bwMode="auto">
            <a:xfrm>
              <a:off x="1510" y="2407"/>
              <a:ext cx="336" cy="336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t="100000" r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_s11277"/>
            <p:cNvSpPr>
              <a:spLocks/>
            </p:cNvSpPr>
            <p:nvPr/>
          </p:nvSpPr>
          <p:spPr bwMode="auto">
            <a:xfrm>
              <a:off x="2743" y="1455"/>
              <a:ext cx="336" cy="186"/>
            </a:xfrm>
            <a:prstGeom prst="callout2">
              <a:avLst>
                <a:gd name="adj1" fmla="val 33644"/>
                <a:gd name="adj2" fmla="val -12903"/>
                <a:gd name="adj3" fmla="val 33644"/>
                <a:gd name="adj4" fmla="val -21236"/>
                <a:gd name="adj5" fmla="val 602338"/>
                <a:gd name="adj6" fmla="val -316935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9840" tIns="34920" rIns="69840" bIns="349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67987" name="Rectangle 19"/>
          <p:cNvSpPr>
            <a:spLocks noGrp="1" noChangeArrowheads="1"/>
          </p:cNvSpPr>
          <p:nvPr>
            <p:ph type="body" sz="half" idx="2"/>
          </p:nvPr>
        </p:nvSpPr>
        <p:spPr>
          <a:xfrm>
            <a:off x="3924300" y="1600200"/>
            <a:ext cx="4762500" cy="2692400"/>
          </a:xfrm>
        </p:spPr>
        <p:txBody>
          <a:bodyPr/>
          <a:lstStyle/>
          <a:p>
            <a:pPr algn="r" eaLnBrk="1" hangingPunct="1">
              <a:buFontTx/>
              <a:buNone/>
            </a:pPr>
            <a:endParaRPr lang="en-US" sz="2800" smtClean="0">
              <a:cs typeface="B Mitra" pitchFamily="2" charset="-78"/>
            </a:endParaRPr>
          </a:p>
          <a:p>
            <a:pPr algn="r" rtl="1" eaLnBrk="1" hangingPunct="1"/>
            <a:r>
              <a:rPr lang="fa-IR" sz="2800" smtClean="0">
                <a:cs typeface="Zar" pitchFamily="2" charset="-78"/>
              </a:rPr>
              <a:t>دقت</a:t>
            </a:r>
            <a:r>
              <a:rPr lang="en-US" sz="2800" smtClean="0">
                <a:cs typeface="Zar" pitchFamily="2" charset="-78"/>
              </a:rPr>
              <a:t> </a:t>
            </a:r>
            <a:r>
              <a:rPr lang="fa-IR" sz="2800" smtClean="0">
                <a:cs typeface="Zar" pitchFamily="2" charset="-78"/>
              </a:rPr>
              <a:t> کم</a:t>
            </a:r>
            <a:r>
              <a:rPr lang="en-US" sz="2800" smtClean="0">
                <a:cs typeface="Zar" pitchFamily="2" charset="-78"/>
              </a:rPr>
              <a:t> </a:t>
            </a:r>
            <a:r>
              <a:rPr lang="fa-IR" sz="2800" smtClean="0">
                <a:cs typeface="Zar" pitchFamily="2" charset="-78"/>
              </a:rPr>
              <a:t> </a:t>
            </a:r>
            <a:r>
              <a:rPr lang="en-US" sz="2800" smtClean="0">
                <a:cs typeface="Zar" pitchFamily="2" charset="-78"/>
              </a:rPr>
              <a:t>   </a:t>
            </a:r>
            <a:r>
              <a:rPr lang="fa-IR" sz="2800" smtClean="0">
                <a:cs typeface="Zar" pitchFamily="2" charset="-78"/>
              </a:rPr>
              <a:t> </a:t>
            </a:r>
            <a:r>
              <a:rPr lang="en-US" sz="2800" smtClean="0">
                <a:cs typeface="Zar" pitchFamily="2" charset="-78"/>
              </a:rPr>
              <a:t>(low   precision)</a:t>
            </a:r>
          </a:p>
          <a:p>
            <a:pPr algn="r" rtl="1" eaLnBrk="1" hangingPunct="1"/>
            <a:r>
              <a:rPr lang="fa-IR" sz="2800" smtClean="0">
                <a:cs typeface="Zar" pitchFamily="2" charset="-78"/>
              </a:rPr>
              <a:t>صحت زياد</a:t>
            </a:r>
            <a:r>
              <a:rPr lang="en-US" sz="2800" smtClean="0">
                <a:cs typeface="Zar" pitchFamily="2" charset="-78"/>
              </a:rPr>
              <a:t> (high  accuracy)    </a:t>
            </a:r>
            <a:endParaRPr lang="fa-IR" sz="2800" smtClean="0">
              <a:cs typeface="Zar" pitchFamily="2" charset="-78"/>
            </a:endParaRPr>
          </a:p>
          <a:p>
            <a:pPr algn="r" rtl="1" eaLnBrk="1" hangingPunct="1"/>
            <a:endParaRPr lang="en-US" sz="2800" smtClean="0">
              <a:cs typeface="B Mitra" pitchFamily="2" charset="-78"/>
            </a:endParaRPr>
          </a:p>
          <a:p>
            <a:pPr algn="r" eaLnBrk="1" hangingPunct="1">
              <a:buFontTx/>
              <a:buNone/>
            </a:pPr>
            <a:endParaRPr lang="en-US" sz="2800" smtClean="0">
              <a:cs typeface="B Mitra" pitchFamily="2" charset="-78"/>
            </a:endParaRPr>
          </a:p>
        </p:txBody>
      </p:sp>
      <p:sp>
        <p:nvSpPr>
          <p:cNvPr id="467989" name="Oval 21"/>
          <p:cNvSpPr>
            <a:spLocks noChangeArrowheads="1"/>
          </p:cNvSpPr>
          <p:nvPr/>
        </p:nvSpPr>
        <p:spPr bwMode="auto">
          <a:xfrm>
            <a:off x="1750613" y="3609975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7990" name="Oval 22"/>
          <p:cNvSpPr>
            <a:spLocks noChangeArrowheads="1"/>
          </p:cNvSpPr>
          <p:nvPr/>
        </p:nvSpPr>
        <p:spPr bwMode="auto">
          <a:xfrm>
            <a:off x="2268538" y="3933825"/>
            <a:ext cx="103769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7991" name="Oval 23"/>
          <p:cNvSpPr>
            <a:spLocks noChangeArrowheads="1"/>
          </p:cNvSpPr>
          <p:nvPr/>
        </p:nvSpPr>
        <p:spPr bwMode="auto">
          <a:xfrm>
            <a:off x="1763713" y="3933825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7992" name="Oval 24"/>
          <p:cNvSpPr>
            <a:spLocks noChangeArrowheads="1"/>
          </p:cNvSpPr>
          <p:nvPr/>
        </p:nvSpPr>
        <p:spPr bwMode="auto">
          <a:xfrm>
            <a:off x="1994375" y="4011035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7993" name="Oval 25"/>
          <p:cNvSpPr>
            <a:spLocks noChangeArrowheads="1"/>
          </p:cNvSpPr>
          <p:nvPr/>
        </p:nvSpPr>
        <p:spPr bwMode="auto">
          <a:xfrm>
            <a:off x="2195513" y="3573463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7994" name="Oval 26"/>
          <p:cNvSpPr>
            <a:spLocks noChangeArrowheads="1"/>
          </p:cNvSpPr>
          <p:nvPr/>
        </p:nvSpPr>
        <p:spPr bwMode="auto">
          <a:xfrm>
            <a:off x="2195513" y="3860800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060231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79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679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67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67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679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679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679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4679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46799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4679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7986" grpId="0"/>
      <p:bldP spid="467987" grpId="0" build="p"/>
      <p:bldP spid="467989" grpId="0" animBg="1"/>
      <p:bldP spid="467990" grpId="0" animBg="1"/>
      <p:bldP spid="467991" grpId="0" animBg="1"/>
      <p:bldP spid="467992" grpId="0" animBg="1"/>
      <p:bldP spid="467993" grpId="0" animBg="1"/>
      <p:bldP spid="46799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947" name="Picture 27" descr="SAR BARGE KOL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333375"/>
            <a:ext cx="745807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5938" name="Rectangle 18"/>
          <p:cNvSpPr>
            <a:spLocks noGrp="1" noChangeArrowheads="1"/>
          </p:cNvSpPr>
          <p:nvPr>
            <p:ph type="title"/>
          </p:nvPr>
        </p:nvSpPr>
        <p:spPr>
          <a:xfrm>
            <a:off x="-252413" y="131763"/>
            <a:ext cx="8229601" cy="1143000"/>
          </a:xfrm>
        </p:spPr>
        <p:txBody>
          <a:bodyPr/>
          <a:lstStyle/>
          <a:p>
            <a:pPr algn="r" eaLnBrk="1" hangingPunct="1"/>
            <a:r>
              <a:rPr lang="fa-IR" sz="2000" smtClean="0">
                <a:solidFill>
                  <a:srgbClr val="FF9900"/>
                </a:solidFill>
                <a:cs typeface="Titr" pitchFamily="2" charset="-78"/>
              </a:rPr>
              <a:t>مراحل اقدام برا</a:t>
            </a:r>
            <a:r>
              <a:rPr lang="ar-SA" sz="2000" smtClean="0">
                <a:solidFill>
                  <a:srgbClr val="FF9900"/>
                </a:solidFill>
                <a:cs typeface="Titr" pitchFamily="2" charset="-78"/>
              </a:rPr>
              <a:t>ي</a:t>
            </a:r>
            <a:r>
              <a:rPr lang="fa-IR" sz="2000" smtClean="0">
                <a:solidFill>
                  <a:srgbClr val="FF9900"/>
                </a:solidFill>
                <a:cs typeface="Titr" pitchFamily="2" charset="-78"/>
              </a:rPr>
              <a:t> کال</a:t>
            </a:r>
            <a:r>
              <a:rPr lang="ar-SA" sz="2000" smtClean="0">
                <a:solidFill>
                  <a:srgbClr val="FF9900"/>
                </a:solidFill>
                <a:cs typeface="Titr" pitchFamily="2" charset="-78"/>
              </a:rPr>
              <a:t>ي</a:t>
            </a:r>
            <a:r>
              <a:rPr lang="fa-IR" sz="2000" smtClean="0">
                <a:solidFill>
                  <a:srgbClr val="FF9900"/>
                </a:solidFill>
                <a:cs typeface="Titr" pitchFamily="2" charset="-78"/>
              </a:rPr>
              <a:t>براس</a:t>
            </a:r>
            <a:r>
              <a:rPr lang="ar-SA" sz="2000" smtClean="0">
                <a:solidFill>
                  <a:srgbClr val="FF9900"/>
                </a:solidFill>
                <a:cs typeface="Titr" pitchFamily="2" charset="-78"/>
              </a:rPr>
              <a:t>ي</a:t>
            </a:r>
            <a:r>
              <a:rPr lang="fa-IR" sz="2000" smtClean="0">
                <a:solidFill>
                  <a:srgbClr val="FF9900"/>
                </a:solidFill>
                <a:cs typeface="Titr" pitchFamily="2" charset="-78"/>
              </a:rPr>
              <a:t>ون</a:t>
            </a:r>
            <a:r>
              <a:rPr lang="fa-IR" sz="2000" smtClean="0">
                <a:cs typeface="Titr" pitchFamily="2" charset="-78"/>
              </a:rPr>
              <a:t/>
            </a:r>
            <a:br>
              <a:rPr lang="fa-IR" sz="2000" smtClean="0">
                <a:cs typeface="Titr" pitchFamily="2" charset="-78"/>
              </a:rPr>
            </a:br>
            <a:r>
              <a:rPr lang="fa-IR" sz="2000" smtClean="0">
                <a:cs typeface="Titr" pitchFamily="2" charset="-78"/>
              </a:rPr>
              <a:t> 6- مراحل کال</a:t>
            </a:r>
            <a:r>
              <a:rPr lang="ar-SA" sz="2000" smtClean="0">
                <a:cs typeface="Titr" pitchFamily="2" charset="-78"/>
              </a:rPr>
              <a:t>ي</a:t>
            </a:r>
            <a:r>
              <a:rPr lang="fa-IR" sz="2000" smtClean="0">
                <a:cs typeface="Titr" pitchFamily="2" charset="-78"/>
              </a:rPr>
              <a:t>بره کردن</a:t>
            </a:r>
            <a:br>
              <a:rPr lang="fa-IR" sz="2000" smtClean="0">
                <a:cs typeface="Titr" pitchFamily="2" charset="-78"/>
              </a:rPr>
            </a:br>
            <a:r>
              <a:rPr lang="fa-IR" sz="2000" smtClean="0">
                <a:cs typeface="Titr" pitchFamily="2" charset="-78"/>
              </a:rPr>
              <a:t>6-7    تع</a:t>
            </a:r>
            <a:r>
              <a:rPr lang="ar-SA" sz="2000" smtClean="0">
                <a:cs typeface="Titr" pitchFamily="2" charset="-78"/>
              </a:rPr>
              <a:t>يي</a:t>
            </a:r>
            <a:r>
              <a:rPr lang="fa-IR" sz="2000" smtClean="0">
                <a:cs typeface="Titr" pitchFamily="2" charset="-78"/>
              </a:rPr>
              <a:t>ن خطا (ادامه)</a:t>
            </a:r>
            <a:endParaRPr lang="en-US" sz="2000" smtClean="0">
              <a:cs typeface="Titr" pitchFamily="2" charset="-78"/>
            </a:endParaRPr>
          </a:p>
        </p:txBody>
      </p:sp>
      <p:grpSp>
        <p:nvGrpSpPr>
          <p:cNvPr id="2" name="Diagram 4"/>
          <p:cNvGrpSpPr>
            <a:grpSpLocks/>
          </p:cNvGrpSpPr>
          <p:nvPr/>
        </p:nvGrpSpPr>
        <p:grpSpPr bwMode="auto">
          <a:xfrm>
            <a:off x="457200" y="1600200"/>
            <a:ext cx="4033838" cy="4525963"/>
            <a:chOff x="1590" y="1253"/>
            <a:chExt cx="2299" cy="2481"/>
          </a:xfrm>
        </p:grpSpPr>
        <p:sp>
          <p:nvSpPr>
            <p:cNvPr id="3" name="_s10244"/>
            <p:cNvSpPr>
              <a:spLocks noChangeArrowheads="1" noTextEdit="1"/>
            </p:cNvSpPr>
            <p:nvPr/>
          </p:nvSpPr>
          <p:spPr bwMode="auto">
            <a:xfrm>
              <a:off x="1619" y="1653"/>
              <a:ext cx="1680" cy="1680"/>
            </a:xfrm>
            <a:custGeom>
              <a:avLst/>
              <a:gdLst>
                <a:gd name="G0" fmla="+- 2160 0 0"/>
                <a:gd name="G1" fmla="+- 21600 0 2160"/>
                <a:gd name="G2" fmla="+- 21600 0 216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160" y="10800"/>
                  </a:moveTo>
                  <a:cubicBezTo>
                    <a:pt x="2160" y="15572"/>
                    <a:pt x="6028" y="19440"/>
                    <a:pt x="10800" y="19440"/>
                  </a:cubicBezTo>
                  <a:cubicBezTo>
                    <a:pt x="15572" y="19440"/>
                    <a:pt x="19440" y="15572"/>
                    <a:pt x="19440" y="10800"/>
                  </a:cubicBezTo>
                  <a:cubicBezTo>
                    <a:pt x="19440" y="6028"/>
                    <a:pt x="15572" y="2160"/>
                    <a:pt x="10800" y="2160"/>
                  </a:cubicBezTo>
                  <a:cubicBezTo>
                    <a:pt x="6028" y="2160"/>
                    <a:pt x="2160" y="6028"/>
                    <a:pt x="216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t="100000" r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_s10245"/>
            <p:cNvSpPr>
              <a:spLocks/>
            </p:cNvSpPr>
            <p:nvPr/>
          </p:nvSpPr>
          <p:spPr bwMode="auto">
            <a:xfrm>
              <a:off x="3524" y="2117"/>
              <a:ext cx="336" cy="186"/>
            </a:xfrm>
            <a:prstGeom prst="callout2">
              <a:avLst>
                <a:gd name="adj1" fmla="val 33644"/>
                <a:gd name="adj2" fmla="val -12940"/>
                <a:gd name="adj3" fmla="val 33644"/>
                <a:gd name="adj4" fmla="val -21023"/>
                <a:gd name="adj5" fmla="val 202338"/>
                <a:gd name="adj6" fmla="val -91912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7153" tIns="33577" rIns="67153" bIns="33577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_s10246"/>
            <p:cNvSpPr>
              <a:spLocks noChangeArrowheads="1" noTextEdit="1"/>
            </p:cNvSpPr>
            <p:nvPr/>
          </p:nvSpPr>
          <p:spPr bwMode="auto">
            <a:xfrm>
              <a:off x="1787" y="1821"/>
              <a:ext cx="1344" cy="1344"/>
            </a:xfrm>
            <a:custGeom>
              <a:avLst/>
              <a:gdLst>
                <a:gd name="G0" fmla="+- 2700 0 0"/>
                <a:gd name="G1" fmla="+- 21600 0 2700"/>
                <a:gd name="G2" fmla="+- 21600 0 27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700" y="10800"/>
                  </a:moveTo>
                  <a:cubicBezTo>
                    <a:pt x="2700" y="15274"/>
                    <a:pt x="6326" y="18900"/>
                    <a:pt x="10800" y="18900"/>
                  </a:cubicBezTo>
                  <a:cubicBezTo>
                    <a:pt x="15274" y="18900"/>
                    <a:pt x="18900" y="15274"/>
                    <a:pt x="18900" y="10800"/>
                  </a:cubicBezTo>
                  <a:cubicBezTo>
                    <a:pt x="18900" y="6326"/>
                    <a:pt x="15274" y="2700"/>
                    <a:pt x="10800" y="2700"/>
                  </a:cubicBezTo>
                  <a:cubicBezTo>
                    <a:pt x="6326" y="2700"/>
                    <a:pt x="2700" y="6326"/>
                    <a:pt x="270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l="100000" t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_s10247"/>
            <p:cNvSpPr>
              <a:spLocks/>
            </p:cNvSpPr>
            <p:nvPr/>
          </p:nvSpPr>
          <p:spPr bwMode="auto">
            <a:xfrm>
              <a:off x="3524" y="1931"/>
              <a:ext cx="336" cy="186"/>
            </a:xfrm>
            <a:prstGeom prst="callout2">
              <a:avLst>
                <a:gd name="adj1" fmla="val 33644"/>
                <a:gd name="adj2" fmla="val -12940"/>
                <a:gd name="adj3" fmla="val 33644"/>
                <a:gd name="adj4" fmla="val -21023"/>
                <a:gd name="adj5" fmla="val 302338"/>
                <a:gd name="adj6" fmla="val -142046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9840" tIns="34920" rIns="69840" bIns="349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_s10248"/>
            <p:cNvSpPr>
              <a:spLocks noChangeArrowheads="1" noTextEdit="1"/>
            </p:cNvSpPr>
            <p:nvPr/>
          </p:nvSpPr>
          <p:spPr bwMode="auto">
            <a:xfrm>
              <a:off x="1955" y="1989"/>
              <a:ext cx="1008" cy="1008"/>
            </a:xfrm>
            <a:custGeom>
              <a:avLst/>
              <a:gdLst>
                <a:gd name="G0" fmla="+- 3600 0 0"/>
                <a:gd name="G1" fmla="+- 21600 0 3600"/>
                <a:gd name="G2" fmla="+- 21600 0 36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600" y="10800"/>
                  </a:moveTo>
                  <a:cubicBezTo>
                    <a:pt x="3600" y="14776"/>
                    <a:pt x="6824" y="18000"/>
                    <a:pt x="10800" y="18000"/>
                  </a:cubicBezTo>
                  <a:cubicBezTo>
                    <a:pt x="14776" y="18000"/>
                    <a:pt x="18000" y="14776"/>
                    <a:pt x="18000" y="10800"/>
                  </a:cubicBezTo>
                  <a:cubicBezTo>
                    <a:pt x="18000" y="6824"/>
                    <a:pt x="14776" y="3600"/>
                    <a:pt x="10800" y="3600"/>
                  </a:cubicBezTo>
                  <a:cubicBezTo>
                    <a:pt x="6824" y="3600"/>
                    <a:pt x="3600" y="6824"/>
                    <a:pt x="360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t="100000" r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_s10249"/>
            <p:cNvSpPr>
              <a:spLocks/>
            </p:cNvSpPr>
            <p:nvPr/>
          </p:nvSpPr>
          <p:spPr bwMode="auto">
            <a:xfrm>
              <a:off x="3524" y="1745"/>
              <a:ext cx="336" cy="186"/>
            </a:xfrm>
            <a:prstGeom prst="callout2">
              <a:avLst>
                <a:gd name="adj1" fmla="val 33644"/>
                <a:gd name="adj2" fmla="val -12940"/>
                <a:gd name="adj3" fmla="val 33644"/>
                <a:gd name="adj4" fmla="val -21023"/>
                <a:gd name="adj5" fmla="val 402338"/>
                <a:gd name="adj6" fmla="val -191912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9840" tIns="34920" rIns="69840" bIns="349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_s10250"/>
            <p:cNvSpPr>
              <a:spLocks noChangeArrowheads="1" noTextEdit="1"/>
            </p:cNvSpPr>
            <p:nvPr/>
          </p:nvSpPr>
          <p:spPr bwMode="auto">
            <a:xfrm>
              <a:off x="2123" y="2157"/>
              <a:ext cx="672" cy="672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_s10251"/>
            <p:cNvSpPr>
              <a:spLocks/>
            </p:cNvSpPr>
            <p:nvPr/>
          </p:nvSpPr>
          <p:spPr bwMode="auto">
            <a:xfrm>
              <a:off x="3524" y="1559"/>
              <a:ext cx="336" cy="186"/>
            </a:xfrm>
            <a:prstGeom prst="callout2">
              <a:avLst>
                <a:gd name="adj1" fmla="val 33801"/>
                <a:gd name="adj2" fmla="val -12940"/>
                <a:gd name="adj3" fmla="val 33801"/>
                <a:gd name="adj4" fmla="val -21023"/>
                <a:gd name="adj5" fmla="val 502347"/>
                <a:gd name="adj6" fmla="val -242046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9840" tIns="34920" rIns="69840" bIns="349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_s10252"/>
            <p:cNvSpPr>
              <a:spLocks noChangeArrowheads="1" noTextEdit="1"/>
            </p:cNvSpPr>
            <p:nvPr/>
          </p:nvSpPr>
          <p:spPr bwMode="auto">
            <a:xfrm>
              <a:off x="2291" y="2325"/>
              <a:ext cx="336" cy="336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t="100000" r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_s10253"/>
            <p:cNvSpPr>
              <a:spLocks/>
            </p:cNvSpPr>
            <p:nvPr/>
          </p:nvSpPr>
          <p:spPr bwMode="auto">
            <a:xfrm>
              <a:off x="3524" y="1373"/>
              <a:ext cx="336" cy="186"/>
            </a:xfrm>
            <a:prstGeom prst="callout2">
              <a:avLst>
                <a:gd name="adj1" fmla="val 33644"/>
                <a:gd name="adj2" fmla="val -12940"/>
                <a:gd name="adj3" fmla="val 33644"/>
                <a:gd name="adj4" fmla="val -21023"/>
                <a:gd name="adj5" fmla="val 602338"/>
                <a:gd name="adj6" fmla="val -316981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69840" tIns="34920" rIns="69840" bIns="349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65939" name="Rectangle 19"/>
          <p:cNvSpPr>
            <a:spLocks noGrp="1" noChangeArrowheads="1"/>
          </p:cNvSpPr>
          <p:nvPr>
            <p:ph type="body" sz="half" idx="2"/>
          </p:nvPr>
        </p:nvSpPr>
        <p:spPr>
          <a:xfrm>
            <a:off x="3851275" y="2276475"/>
            <a:ext cx="4762500" cy="2044700"/>
          </a:xfrm>
        </p:spPr>
        <p:txBody>
          <a:bodyPr/>
          <a:lstStyle/>
          <a:p>
            <a:pPr algn="r" rtl="1" eaLnBrk="1" hangingPunct="1">
              <a:buFontTx/>
              <a:buNone/>
            </a:pPr>
            <a:endParaRPr lang="en-US" sz="2800" smtClean="0">
              <a:cs typeface="B Mitra" pitchFamily="2" charset="-78"/>
            </a:endParaRPr>
          </a:p>
          <a:p>
            <a:pPr algn="r" rtl="1" eaLnBrk="1" hangingPunct="1"/>
            <a:r>
              <a:rPr lang="fa-IR" sz="2800" smtClean="0">
                <a:cs typeface="Zar" pitchFamily="2" charset="-78"/>
              </a:rPr>
              <a:t>دقت</a:t>
            </a:r>
            <a:r>
              <a:rPr lang="en-US" sz="2800" smtClean="0">
                <a:cs typeface="Zar" pitchFamily="2" charset="-78"/>
              </a:rPr>
              <a:t> </a:t>
            </a:r>
            <a:r>
              <a:rPr lang="fa-IR" sz="2800" smtClean="0">
                <a:cs typeface="Zar" pitchFamily="2" charset="-78"/>
              </a:rPr>
              <a:t> زياد</a:t>
            </a:r>
            <a:r>
              <a:rPr lang="en-US" sz="2800" smtClean="0">
                <a:cs typeface="Zar" pitchFamily="2" charset="-78"/>
              </a:rPr>
              <a:t> </a:t>
            </a:r>
            <a:r>
              <a:rPr lang="fa-IR" sz="2800" smtClean="0">
                <a:cs typeface="Zar" pitchFamily="2" charset="-78"/>
              </a:rPr>
              <a:t>  </a:t>
            </a:r>
            <a:r>
              <a:rPr lang="en-US" sz="2800" smtClean="0">
                <a:cs typeface="Zar" pitchFamily="2" charset="-78"/>
              </a:rPr>
              <a:t>(high precision)</a:t>
            </a:r>
          </a:p>
          <a:p>
            <a:pPr algn="r" rtl="1" eaLnBrk="1" hangingPunct="1"/>
            <a:r>
              <a:rPr lang="fa-IR" sz="2800" smtClean="0">
                <a:cs typeface="Zar" pitchFamily="2" charset="-78"/>
              </a:rPr>
              <a:t>صحت کم</a:t>
            </a:r>
            <a:r>
              <a:rPr lang="en-US" sz="2800" smtClean="0">
                <a:cs typeface="Zar" pitchFamily="2" charset="-78"/>
              </a:rPr>
              <a:t> (low  accuracy)    </a:t>
            </a:r>
            <a:endParaRPr lang="fa-IR" sz="2800" smtClean="0">
              <a:cs typeface="Zar" pitchFamily="2" charset="-78"/>
            </a:endParaRPr>
          </a:p>
          <a:p>
            <a:pPr algn="r" rtl="1" eaLnBrk="1" hangingPunct="1"/>
            <a:endParaRPr lang="en-US" sz="2800" smtClean="0">
              <a:cs typeface="B Mitra" pitchFamily="2" charset="-78"/>
            </a:endParaRPr>
          </a:p>
          <a:p>
            <a:pPr algn="r" rtl="1" eaLnBrk="1" hangingPunct="1"/>
            <a:endParaRPr lang="fa-IR" sz="2800" smtClean="0">
              <a:cs typeface="Zar" pitchFamily="2" charset="-78"/>
            </a:endParaRPr>
          </a:p>
          <a:p>
            <a:pPr algn="r" rtl="1" eaLnBrk="1" hangingPunct="1"/>
            <a:endParaRPr lang="en-US" sz="2800" smtClean="0">
              <a:cs typeface="B Mitra" pitchFamily="2" charset="-78"/>
            </a:endParaRPr>
          </a:p>
          <a:p>
            <a:pPr algn="r" rtl="1" eaLnBrk="1" hangingPunct="1">
              <a:buFontTx/>
              <a:buNone/>
            </a:pPr>
            <a:endParaRPr lang="en-US" sz="2800" smtClean="0">
              <a:cs typeface="B Mitra" pitchFamily="2" charset="-78"/>
            </a:endParaRPr>
          </a:p>
        </p:txBody>
      </p:sp>
      <p:sp>
        <p:nvSpPr>
          <p:cNvPr id="465940" name="Oval 20"/>
          <p:cNvSpPr>
            <a:spLocks noChangeArrowheads="1"/>
          </p:cNvSpPr>
          <p:nvPr/>
        </p:nvSpPr>
        <p:spPr bwMode="auto">
          <a:xfrm>
            <a:off x="2268538" y="2852738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5941" name="Oval 21"/>
          <p:cNvSpPr>
            <a:spLocks noChangeArrowheads="1"/>
          </p:cNvSpPr>
          <p:nvPr/>
        </p:nvSpPr>
        <p:spPr bwMode="auto">
          <a:xfrm>
            <a:off x="2195513" y="2924175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5942" name="Oval 22"/>
          <p:cNvSpPr>
            <a:spLocks noChangeArrowheads="1"/>
          </p:cNvSpPr>
          <p:nvPr/>
        </p:nvSpPr>
        <p:spPr bwMode="auto">
          <a:xfrm>
            <a:off x="2339975" y="2852738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5943" name="Oval 23"/>
          <p:cNvSpPr>
            <a:spLocks noChangeArrowheads="1"/>
          </p:cNvSpPr>
          <p:nvPr/>
        </p:nvSpPr>
        <p:spPr bwMode="auto">
          <a:xfrm>
            <a:off x="2195513" y="2781300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5944" name="Oval 24"/>
          <p:cNvSpPr>
            <a:spLocks noChangeArrowheads="1"/>
          </p:cNvSpPr>
          <p:nvPr/>
        </p:nvSpPr>
        <p:spPr bwMode="auto">
          <a:xfrm>
            <a:off x="2339975" y="2781300"/>
            <a:ext cx="71438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3094" name="AutoShape 2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72450" y="115888"/>
            <a:ext cx="900113" cy="43180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3095" name="AutoShape 2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71438" y="115888"/>
            <a:ext cx="900112" cy="431800"/>
          </a:xfrm>
          <a:prstGeom prst="actionButtonBackPrevious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18277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59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659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65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65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659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659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659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4659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4659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38" grpId="0"/>
      <p:bldP spid="465939" grpId="0" build="p"/>
      <p:bldP spid="465940" grpId="0" animBg="1"/>
      <p:bldP spid="465941" grpId="0" animBg="1"/>
      <p:bldP spid="465942" grpId="0" animBg="1"/>
      <p:bldP spid="465943" grpId="0" animBg="1"/>
      <p:bldP spid="46594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iagram 4"/>
          <p:cNvGrpSpPr>
            <a:grpSpLocks/>
          </p:cNvGrpSpPr>
          <p:nvPr/>
        </p:nvGrpSpPr>
        <p:grpSpPr bwMode="auto">
          <a:xfrm>
            <a:off x="302898" y="1955798"/>
            <a:ext cx="5522912" cy="5256213"/>
            <a:chOff x="1590" y="1253"/>
            <a:chExt cx="2267" cy="2156"/>
          </a:xfrm>
        </p:grpSpPr>
        <p:sp>
          <p:nvSpPr>
            <p:cNvPr id="3" name="_s9220"/>
            <p:cNvSpPr>
              <a:spLocks noChangeArrowheads="1" noTextEdit="1"/>
            </p:cNvSpPr>
            <p:nvPr/>
          </p:nvSpPr>
          <p:spPr bwMode="auto">
            <a:xfrm>
              <a:off x="2276" y="1995"/>
              <a:ext cx="672" cy="672"/>
            </a:xfrm>
            <a:custGeom>
              <a:avLst/>
              <a:gdLst>
                <a:gd name="G0" fmla="+- 2700 0 0"/>
                <a:gd name="G1" fmla="+- 21600 0 2700"/>
                <a:gd name="G2" fmla="+- 21600 0 27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700" y="10800"/>
                  </a:moveTo>
                  <a:cubicBezTo>
                    <a:pt x="2700" y="15274"/>
                    <a:pt x="6326" y="18900"/>
                    <a:pt x="10800" y="18900"/>
                  </a:cubicBezTo>
                  <a:cubicBezTo>
                    <a:pt x="15274" y="18900"/>
                    <a:pt x="18900" y="15274"/>
                    <a:pt x="18900" y="10800"/>
                  </a:cubicBezTo>
                  <a:cubicBezTo>
                    <a:pt x="18900" y="6326"/>
                    <a:pt x="15274" y="2700"/>
                    <a:pt x="10800" y="2700"/>
                  </a:cubicBezTo>
                  <a:cubicBezTo>
                    <a:pt x="6326" y="2700"/>
                    <a:pt x="2700" y="6326"/>
                    <a:pt x="270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t="100000" r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_s9221"/>
            <p:cNvSpPr>
              <a:spLocks/>
            </p:cNvSpPr>
            <p:nvPr/>
          </p:nvSpPr>
          <p:spPr bwMode="auto">
            <a:xfrm>
              <a:off x="3038" y="2150"/>
              <a:ext cx="134" cy="89"/>
            </a:xfrm>
            <a:prstGeom prst="callout2">
              <a:avLst>
                <a:gd name="adj1" fmla="val 52940"/>
                <a:gd name="adj2" fmla="val -23301"/>
                <a:gd name="adj3" fmla="val 52940"/>
                <a:gd name="adj4" fmla="val -32523"/>
                <a:gd name="adj5" fmla="val 203676"/>
                <a:gd name="adj6" fmla="val -98542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87668" tIns="43834" rIns="87668" bIns="43834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_s9222"/>
            <p:cNvSpPr>
              <a:spLocks noChangeArrowheads="1" noTextEdit="1"/>
            </p:cNvSpPr>
            <p:nvPr/>
          </p:nvSpPr>
          <p:spPr bwMode="auto">
            <a:xfrm>
              <a:off x="2360" y="2079"/>
              <a:ext cx="504" cy="504"/>
            </a:xfrm>
            <a:custGeom>
              <a:avLst/>
              <a:gdLst>
                <a:gd name="G0" fmla="+- 3600 0 0"/>
                <a:gd name="G1" fmla="+- 21600 0 3600"/>
                <a:gd name="G2" fmla="+- 21600 0 36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600" y="10800"/>
                  </a:moveTo>
                  <a:cubicBezTo>
                    <a:pt x="3600" y="14776"/>
                    <a:pt x="6824" y="18000"/>
                    <a:pt x="10800" y="18000"/>
                  </a:cubicBezTo>
                  <a:cubicBezTo>
                    <a:pt x="14776" y="18000"/>
                    <a:pt x="18000" y="14776"/>
                    <a:pt x="18000" y="10800"/>
                  </a:cubicBezTo>
                  <a:cubicBezTo>
                    <a:pt x="18000" y="6824"/>
                    <a:pt x="14776" y="3600"/>
                    <a:pt x="10800" y="3600"/>
                  </a:cubicBezTo>
                  <a:cubicBezTo>
                    <a:pt x="6824" y="3600"/>
                    <a:pt x="3600" y="6824"/>
                    <a:pt x="360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l="100000" t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_s9223"/>
            <p:cNvSpPr>
              <a:spLocks/>
            </p:cNvSpPr>
            <p:nvPr/>
          </p:nvSpPr>
          <p:spPr bwMode="auto">
            <a:xfrm>
              <a:off x="3038" y="2061"/>
              <a:ext cx="134" cy="89"/>
            </a:xfrm>
            <a:prstGeom prst="callout2">
              <a:avLst>
                <a:gd name="adj1" fmla="val 52556"/>
                <a:gd name="adj2" fmla="val -23301"/>
                <a:gd name="adj3" fmla="val 52556"/>
                <a:gd name="adj4" fmla="val -31556"/>
                <a:gd name="adj5" fmla="val 303648"/>
                <a:gd name="adj6" fmla="val -1611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B Mitra" pitchFamily="2" charset="-78"/>
              </a:endParaRPr>
            </a:p>
          </p:txBody>
        </p:sp>
        <p:sp>
          <p:nvSpPr>
            <p:cNvPr id="7" name="_s9224"/>
            <p:cNvSpPr>
              <a:spLocks noChangeArrowheads="1" noTextEdit="1"/>
            </p:cNvSpPr>
            <p:nvPr/>
          </p:nvSpPr>
          <p:spPr bwMode="auto">
            <a:xfrm>
              <a:off x="2444" y="2163"/>
              <a:ext cx="336" cy="336"/>
            </a:xfrm>
            <a:custGeom>
              <a:avLst/>
              <a:gdLst>
                <a:gd name="G0" fmla="+- 5400 0 0"/>
                <a:gd name="G1" fmla="+- 21600 0 5400"/>
                <a:gd name="G2" fmla="+- 21600 0 5400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_s9225"/>
            <p:cNvSpPr>
              <a:spLocks/>
            </p:cNvSpPr>
            <p:nvPr/>
          </p:nvSpPr>
          <p:spPr bwMode="auto">
            <a:xfrm>
              <a:off x="3038" y="1972"/>
              <a:ext cx="134" cy="89"/>
            </a:xfrm>
            <a:prstGeom prst="callout2">
              <a:avLst>
                <a:gd name="adj1" fmla="val 52556"/>
                <a:gd name="adj2" fmla="val -23301"/>
                <a:gd name="adj3" fmla="val 52556"/>
                <a:gd name="adj4" fmla="val -32523"/>
                <a:gd name="adj5" fmla="val 403648"/>
                <a:gd name="adj6" fmla="val -22378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176" tIns="45587" rIns="91176" bIns="45587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_s9226"/>
            <p:cNvSpPr>
              <a:spLocks noChangeArrowheads="1" noTextEdit="1"/>
            </p:cNvSpPr>
            <p:nvPr/>
          </p:nvSpPr>
          <p:spPr bwMode="auto">
            <a:xfrm>
              <a:off x="2528" y="2247"/>
              <a:ext cx="168" cy="16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E4F3F4"/>
                </a:gs>
              </a:gsLst>
              <a:path path="rect">
                <a:fillToRect t="100000" r="100000"/>
              </a:path>
            </a:gra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_s9227"/>
            <p:cNvSpPr>
              <a:spLocks/>
            </p:cNvSpPr>
            <p:nvPr/>
          </p:nvSpPr>
          <p:spPr bwMode="auto">
            <a:xfrm>
              <a:off x="3038" y="1883"/>
              <a:ext cx="134" cy="89"/>
            </a:xfrm>
            <a:prstGeom prst="callout2">
              <a:avLst>
                <a:gd name="adj1" fmla="val 52940"/>
                <a:gd name="adj2" fmla="val -23301"/>
                <a:gd name="adj3" fmla="val 52940"/>
                <a:gd name="adj4" fmla="val -32523"/>
                <a:gd name="adj5" fmla="val 503676"/>
                <a:gd name="adj6" fmla="val -317963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176" tIns="45587" rIns="91176" bIns="45587" numCol="1" anchor="t" anchorCtr="0" compatLnSpc="1">
              <a:prstTxWarp prst="textNoShape">
                <a:avLst/>
              </a:prstTxWarp>
            </a:bodyPr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SzPct val="75000"/>
                <a:buFont typeface="Wingdings" pitchFamily="2" charset="2"/>
                <a:buChar char="l"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64924" name="Rectangle 28"/>
          <p:cNvSpPr>
            <a:spLocks noGrp="1" noChangeArrowheads="1"/>
          </p:cNvSpPr>
          <p:nvPr>
            <p:ph type="body" sz="half" idx="2"/>
          </p:nvPr>
        </p:nvSpPr>
        <p:spPr>
          <a:xfrm>
            <a:off x="3851275" y="3429000"/>
            <a:ext cx="5043488" cy="1584325"/>
          </a:xfrm>
        </p:spPr>
        <p:txBody>
          <a:bodyPr/>
          <a:lstStyle/>
          <a:p>
            <a:pPr algn="r" rtl="1" eaLnBrk="1" hangingPunct="1"/>
            <a:r>
              <a:rPr lang="fa-IR" sz="2800" dirty="0" smtClean="0">
                <a:cs typeface="Zar" pitchFamily="2" charset="-78"/>
              </a:rPr>
              <a:t>دقت</a:t>
            </a:r>
            <a:r>
              <a:rPr lang="en-US" sz="2800" dirty="0" smtClean="0">
                <a:cs typeface="Zar" pitchFamily="2" charset="-78"/>
              </a:rPr>
              <a:t> </a:t>
            </a:r>
            <a:r>
              <a:rPr lang="fa-IR" sz="2800" dirty="0" smtClean="0">
                <a:cs typeface="Zar" pitchFamily="2" charset="-78"/>
              </a:rPr>
              <a:t> زياد  </a:t>
            </a:r>
            <a:r>
              <a:rPr lang="en-US" sz="2800" dirty="0" smtClean="0">
                <a:cs typeface="Zar" pitchFamily="2" charset="-78"/>
              </a:rPr>
              <a:t> </a:t>
            </a:r>
            <a:r>
              <a:rPr lang="fa-IR" sz="2800" dirty="0" smtClean="0">
                <a:cs typeface="Zar" pitchFamily="2" charset="-78"/>
              </a:rPr>
              <a:t>  </a:t>
            </a:r>
            <a:r>
              <a:rPr lang="en-US" sz="2800" dirty="0" smtClean="0">
                <a:cs typeface="Zar" pitchFamily="2" charset="-78"/>
              </a:rPr>
              <a:t>(high precision)</a:t>
            </a:r>
          </a:p>
          <a:p>
            <a:pPr algn="r" rtl="1" eaLnBrk="1" hangingPunct="1"/>
            <a:r>
              <a:rPr lang="fa-IR" sz="2800" dirty="0" smtClean="0">
                <a:cs typeface="Zar" pitchFamily="2" charset="-78"/>
              </a:rPr>
              <a:t>صحت زياد    </a:t>
            </a:r>
            <a:r>
              <a:rPr lang="en-US" sz="2800" dirty="0" smtClean="0">
                <a:cs typeface="Zar" pitchFamily="2" charset="-78"/>
              </a:rPr>
              <a:t>(high accuracy)</a:t>
            </a:r>
            <a:r>
              <a:rPr lang="fa-IR" sz="2800" dirty="0" smtClean="0">
                <a:cs typeface="Zar" pitchFamily="2" charset="-78"/>
              </a:rPr>
              <a:t>  </a:t>
            </a:r>
            <a:endParaRPr lang="en-US" sz="2800" dirty="0" smtClean="0">
              <a:cs typeface="B Mitra" pitchFamily="2" charset="-78"/>
            </a:endParaRPr>
          </a:p>
        </p:txBody>
      </p:sp>
      <p:sp>
        <p:nvSpPr>
          <p:cNvPr id="464939" name="Oval 43"/>
          <p:cNvSpPr>
            <a:spLocks noChangeArrowheads="1"/>
          </p:cNvSpPr>
          <p:nvPr/>
        </p:nvSpPr>
        <p:spPr bwMode="auto">
          <a:xfrm>
            <a:off x="2808284" y="4474368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4940" name="Oval 44"/>
          <p:cNvSpPr>
            <a:spLocks noChangeArrowheads="1"/>
          </p:cNvSpPr>
          <p:nvPr/>
        </p:nvSpPr>
        <p:spPr bwMode="auto">
          <a:xfrm>
            <a:off x="2808286" y="4474368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4941" name="Oval 45"/>
          <p:cNvSpPr>
            <a:spLocks noChangeArrowheads="1"/>
          </p:cNvSpPr>
          <p:nvPr/>
        </p:nvSpPr>
        <p:spPr bwMode="auto">
          <a:xfrm>
            <a:off x="2808287" y="4547393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4942" name="Oval 46"/>
          <p:cNvSpPr>
            <a:spLocks noChangeArrowheads="1"/>
          </p:cNvSpPr>
          <p:nvPr/>
        </p:nvSpPr>
        <p:spPr bwMode="auto">
          <a:xfrm>
            <a:off x="2752548" y="4478119"/>
            <a:ext cx="45719" cy="109538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  <p:sp>
        <p:nvSpPr>
          <p:cNvPr id="464943" name="Oval 47"/>
          <p:cNvSpPr>
            <a:spLocks noChangeArrowheads="1"/>
          </p:cNvSpPr>
          <p:nvPr/>
        </p:nvSpPr>
        <p:spPr bwMode="auto">
          <a:xfrm>
            <a:off x="2716036" y="4474368"/>
            <a:ext cx="73025" cy="73025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Wingdings" pitchFamily="2" charset="2"/>
              <a:buChar char="l"/>
            </a:pPr>
            <a:endParaRPr lang="en-US" sz="4000" smtClean="0">
              <a:solidFill>
                <a:srgbClr val="000000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223434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64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64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4649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649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4649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649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649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4924" grpId="0" build="p"/>
      <p:bldP spid="464939" grpId="0" animBg="1"/>
      <p:bldP spid="464940" grpId="0" animBg="1"/>
      <p:bldP spid="464941" grpId="0" animBg="1"/>
      <p:bldP spid="464942" grpId="0" animBg="1"/>
      <p:bldP spid="46494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52400"/>
            <a:ext cx="660082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3096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255" y="0"/>
            <a:ext cx="6562725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50817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6632"/>
            <a:ext cx="7772400" cy="1143000"/>
          </a:xfrm>
          <a:ln>
            <a:miter lim="800000"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ar-SA" sz="4800" b="1" i="1" dirty="0" err="1" smtClean="0">
                <a:solidFill>
                  <a:srgbClr val="FFFF00"/>
                </a:solidFill>
                <a:cs typeface="Times New Roman" pitchFamily="18" charset="0"/>
              </a:rPr>
              <a:t>Westgard</a:t>
            </a:r>
            <a:r>
              <a:rPr lang="en-US" altLang="ar-SA" sz="4800" b="1" i="1" dirty="0" smtClean="0">
                <a:solidFill>
                  <a:srgbClr val="FFFF00"/>
                </a:solidFill>
                <a:cs typeface="Times New Roman" pitchFamily="18" charset="0"/>
              </a:rPr>
              <a:t> Rules :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US" altLang="en-US" b="1" smtClean="0">
                <a:cs typeface="Arial" panose="020B0604020202020204" pitchFamily="34" charset="0"/>
              </a:rPr>
              <a:t>1 </a:t>
            </a:r>
            <a:r>
              <a:rPr lang="en-US" altLang="en-US" b="1" baseline="-25000" smtClean="0">
                <a:cs typeface="Arial" panose="020B0604020202020204" pitchFamily="34" charset="0"/>
              </a:rPr>
              <a:t>2</a:t>
            </a:r>
            <a:r>
              <a:rPr lang="en-US" altLang="ar-SA" b="1" baseline="-25000" smtClean="0"/>
              <a:t>s</a:t>
            </a:r>
            <a:r>
              <a:rPr lang="en-US" altLang="ar-SA" b="1" smtClean="0"/>
              <a:t>      warning</a:t>
            </a:r>
          </a:p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US" altLang="ar-SA" b="1" smtClean="0"/>
              <a:t>1 </a:t>
            </a:r>
            <a:r>
              <a:rPr lang="en-US" altLang="ar-SA" b="1" baseline="-25000" smtClean="0"/>
              <a:t>3s</a:t>
            </a:r>
            <a:r>
              <a:rPr lang="en-US" altLang="ar-SA" b="1" smtClean="0"/>
              <a:t>      Reject</a:t>
            </a:r>
          </a:p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US" altLang="ar-SA" b="1" smtClean="0"/>
              <a:t>2 </a:t>
            </a:r>
            <a:r>
              <a:rPr lang="en-US" altLang="ar-SA" b="1" baseline="-25000" smtClean="0"/>
              <a:t>2s</a:t>
            </a:r>
            <a:r>
              <a:rPr lang="en-US" altLang="ar-SA" b="1" smtClean="0"/>
              <a:t>          “</a:t>
            </a:r>
          </a:p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US" altLang="ar-SA" b="1" smtClean="0"/>
              <a:t>4 </a:t>
            </a:r>
            <a:r>
              <a:rPr lang="en-US" altLang="ar-SA" b="1" baseline="-25000" smtClean="0"/>
              <a:t>1s</a:t>
            </a:r>
            <a:r>
              <a:rPr lang="en-US" altLang="ar-SA" b="1" smtClean="0"/>
              <a:t>          “</a:t>
            </a:r>
          </a:p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US" altLang="ar-SA" b="1" smtClean="0"/>
              <a:t>R </a:t>
            </a:r>
            <a:r>
              <a:rPr lang="en-US" altLang="ar-SA" b="1" baseline="-25000" smtClean="0"/>
              <a:t>4s</a:t>
            </a:r>
            <a:r>
              <a:rPr lang="en-US" altLang="ar-SA" b="1" smtClean="0"/>
              <a:t>        “</a:t>
            </a:r>
          </a:p>
          <a:p>
            <a:pPr marL="0" indent="0" algn="l" eaLnBrk="1" hangingPunct="1">
              <a:buFont typeface="Arial" panose="020B0604020202020204" pitchFamily="34" charset="0"/>
              <a:buNone/>
            </a:pPr>
            <a:r>
              <a:rPr lang="en-US" altLang="ar-SA" b="1" smtClean="0"/>
              <a:t>6 or 10   warning</a:t>
            </a:r>
          </a:p>
        </p:txBody>
      </p:sp>
      <p:pic>
        <p:nvPicPr>
          <p:cNvPr id="201734" name="Picture 4" descr="bs02064_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2667000"/>
            <a:ext cx="3429000" cy="3343275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BC1791F-C83E-44BE-BE44-D7344D3F8A6B}" type="slidenum">
              <a:rPr lang="ar-SA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46</a:t>
            </a:fld>
            <a:endParaRPr lang="en-US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11450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836712"/>
          </a:xfrm>
          <a:ln>
            <a:miter lim="800000"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ar-SA" sz="4000" b="1" i="1" dirty="0" err="1">
                <a:solidFill>
                  <a:srgbClr val="FFFF00"/>
                </a:solidFill>
                <a:ea typeface="+mj-ea"/>
                <a:cs typeface="Times New Roman" pitchFamily="18" charset="0"/>
              </a:rPr>
              <a:t>Westgard</a:t>
            </a:r>
            <a:r>
              <a:rPr lang="en-US" altLang="ar-SA" sz="4000" b="1" i="1" dirty="0">
                <a:solidFill>
                  <a:srgbClr val="FFFF00"/>
                </a:solidFill>
                <a:ea typeface="+mj-ea"/>
                <a:cs typeface="Times New Roman" pitchFamily="18" charset="0"/>
              </a:rPr>
              <a:t> Rules </a:t>
            </a:r>
            <a:endParaRPr lang="fa-IR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327650"/>
          </a:xfrm>
        </p:spPr>
        <p:txBody>
          <a:bodyPr rtlCol="1">
            <a:norm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a-IR" sz="2000" dirty="0">
                <a:solidFill>
                  <a:srgbClr val="FF0000"/>
                </a:solidFill>
                <a:cs typeface="0 Titr Bold" pitchFamily="2" charset="-78"/>
              </a:rPr>
              <a:t>هشدار ، نشان دهنده خطاي تصادفي يا </a:t>
            </a:r>
            <a:r>
              <a:rPr lang="fa-IR" sz="2000" dirty="0" smtClean="0">
                <a:solidFill>
                  <a:srgbClr val="FF0000"/>
                </a:solidFill>
                <a:cs typeface="0 Titr Bold" pitchFamily="2" charset="-78"/>
              </a:rPr>
              <a:t>سيستماتيك</a:t>
            </a:r>
            <a:r>
              <a:rPr lang="fa-IR" altLang="en-US" sz="3600" b="1" dirty="0" smtClean="0">
                <a:solidFill>
                  <a:srgbClr val="FF0000"/>
                </a:solidFill>
              </a:rPr>
              <a:t>   </a:t>
            </a:r>
            <a:r>
              <a:rPr lang="en-US" altLang="en-US" sz="3600" b="1" dirty="0" smtClean="0">
                <a:solidFill>
                  <a:srgbClr val="FF0000"/>
                </a:solidFill>
              </a:rPr>
              <a:t>  </a:t>
            </a:r>
            <a:r>
              <a:rPr lang="en-US" altLang="en-US" b="1" i="1" dirty="0" smtClean="0">
                <a:solidFill>
                  <a:schemeClr val="bg1"/>
                </a:solidFill>
              </a:rPr>
              <a:t>1 </a:t>
            </a:r>
            <a:r>
              <a:rPr lang="en-US" altLang="en-US" b="1" i="1" baseline="-25000" dirty="0">
                <a:solidFill>
                  <a:schemeClr val="bg1"/>
                </a:solidFill>
              </a:rPr>
              <a:t>2</a:t>
            </a:r>
            <a:r>
              <a:rPr lang="en-US" altLang="ar-SA" b="1" i="1" baseline="-25000" dirty="0">
                <a:solidFill>
                  <a:schemeClr val="bg1"/>
                </a:solidFill>
              </a:rPr>
              <a:t>s</a:t>
            </a:r>
            <a:r>
              <a:rPr lang="en-US" altLang="ar-SA" b="1" i="1" dirty="0">
                <a:solidFill>
                  <a:srgbClr val="FFFF00"/>
                </a:solidFill>
              </a:rPr>
              <a:t>  </a:t>
            </a:r>
            <a:r>
              <a:rPr lang="en-US" altLang="ar-SA" b="1" i="1" dirty="0" smtClean="0">
                <a:solidFill>
                  <a:srgbClr val="FFFF00"/>
                </a:solidFill>
              </a:rPr>
              <a:t>warning              </a:t>
            </a:r>
            <a:endParaRPr lang="en-US" altLang="ar-SA" b="1" i="1" dirty="0">
              <a:solidFill>
                <a:srgbClr val="FFFF00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endParaRPr lang="fa-IR" dirty="0"/>
          </a:p>
        </p:txBody>
      </p:sp>
      <p:pic>
        <p:nvPicPr>
          <p:cNvPr id="202758" name="Picture 2" descr="mrf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917700"/>
            <a:ext cx="80645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759" name="Slide Number Placeholder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0FE932F-6193-4CFB-A518-B249F785EBB3}" type="slidenum">
              <a:rPr lang="fa-IR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47</a:t>
            </a:fld>
            <a:endParaRPr lang="fa-IR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36034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836712"/>
          </a:xfrm>
          <a:ln>
            <a:miter lim="800000"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ar-SA" sz="4000" b="1" i="1" dirty="0" err="1">
                <a:solidFill>
                  <a:srgbClr val="FFFF00"/>
                </a:solidFill>
                <a:ea typeface="+mj-ea"/>
                <a:cs typeface="Times New Roman" pitchFamily="18" charset="0"/>
              </a:rPr>
              <a:t>Westgard</a:t>
            </a:r>
            <a:r>
              <a:rPr lang="en-US" altLang="ar-SA" sz="4000" b="1" i="1" dirty="0">
                <a:solidFill>
                  <a:srgbClr val="FFFF00"/>
                </a:solidFill>
                <a:ea typeface="+mj-ea"/>
                <a:cs typeface="Times New Roman" pitchFamily="18" charset="0"/>
              </a:rPr>
              <a:t> Rules </a:t>
            </a:r>
            <a:endParaRPr lang="fa-IR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327650"/>
          </a:xfrm>
        </p:spPr>
        <p:txBody>
          <a:bodyPr rtlCol="1">
            <a:norm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a-IR" altLang="ar-SA" b="1" i="1" dirty="0" smtClean="0">
                <a:solidFill>
                  <a:schemeClr val="bg1"/>
                </a:solidFill>
              </a:rPr>
              <a:t> </a:t>
            </a:r>
            <a:r>
              <a:rPr lang="fa-IR" sz="1800" dirty="0">
                <a:solidFill>
                  <a:srgbClr val="FF0000"/>
                </a:solidFill>
                <a:cs typeface="0 Titr Bold" pitchFamily="2" charset="-78"/>
              </a:rPr>
              <a:t>رد نتايج ، نشان دهنده خطاي تصادفي يا </a:t>
            </a:r>
            <a:r>
              <a:rPr lang="fa-IR" sz="1800" dirty="0" smtClean="0">
                <a:solidFill>
                  <a:srgbClr val="FF0000"/>
                </a:solidFill>
                <a:cs typeface="0 Titr Bold" pitchFamily="2" charset="-78"/>
              </a:rPr>
              <a:t>سيستماتيك                                       </a:t>
            </a:r>
            <a:r>
              <a:rPr lang="en-US" altLang="ar-SA" b="1" i="1" dirty="0" smtClean="0">
                <a:solidFill>
                  <a:schemeClr val="bg1"/>
                </a:solidFill>
              </a:rPr>
              <a:t>1 </a:t>
            </a:r>
            <a:r>
              <a:rPr lang="en-US" altLang="ar-SA" b="1" i="1" baseline="-25000" dirty="0" smtClean="0">
                <a:solidFill>
                  <a:schemeClr val="bg1"/>
                </a:solidFill>
              </a:rPr>
              <a:t>3s  </a:t>
            </a:r>
            <a:r>
              <a:rPr lang="en-US" altLang="ar-SA" b="1" i="1" dirty="0" smtClean="0"/>
              <a:t> </a:t>
            </a:r>
            <a:r>
              <a:rPr lang="en-US" altLang="ar-SA" b="1" i="1" dirty="0" smtClean="0">
                <a:solidFill>
                  <a:srgbClr val="FF0000"/>
                </a:solidFill>
              </a:rPr>
              <a:t>Reject</a:t>
            </a:r>
            <a:endParaRPr lang="en-US" altLang="ar-SA" b="1" i="1" dirty="0">
              <a:solidFill>
                <a:srgbClr val="FF0000"/>
              </a:solidFill>
            </a:endParaRPr>
          </a:p>
          <a:p>
            <a:pPr algn="l" eaLnBrk="1" fontAlgn="auto" hangingPunct="1">
              <a:spcAft>
                <a:spcPts val="0"/>
              </a:spcAft>
              <a:defRPr/>
            </a:pPr>
            <a:endParaRPr lang="fa-IR" dirty="0"/>
          </a:p>
        </p:txBody>
      </p:sp>
      <p:pic>
        <p:nvPicPr>
          <p:cNvPr id="203782" name="Picture 2" descr="mrf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916113"/>
            <a:ext cx="7848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3783" name="Slide Number Placeholder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43D1BF7-FFC3-4170-BD0A-3606C647FBD8}" type="slidenum">
              <a:rPr lang="fa-IR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48</a:t>
            </a:fld>
            <a:endParaRPr lang="fa-IR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19745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836712"/>
          </a:xfrm>
          <a:ln>
            <a:miter lim="800000"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ar-SA" sz="4000" b="1" i="1" dirty="0" err="1">
                <a:solidFill>
                  <a:srgbClr val="FFFF00"/>
                </a:solidFill>
                <a:ea typeface="+mj-ea"/>
                <a:cs typeface="Times New Roman" pitchFamily="18" charset="0"/>
              </a:rPr>
              <a:t>Westgard</a:t>
            </a:r>
            <a:r>
              <a:rPr lang="en-US" altLang="ar-SA" sz="4000" b="1" i="1" dirty="0">
                <a:solidFill>
                  <a:srgbClr val="FFFF00"/>
                </a:solidFill>
                <a:ea typeface="+mj-ea"/>
                <a:cs typeface="Times New Roman" pitchFamily="18" charset="0"/>
              </a:rPr>
              <a:t> Rules </a:t>
            </a:r>
            <a:endParaRPr lang="fa-IR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9750" y="1125538"/>
            <a:ext cx="8229600" cy="5327650"/>
          </a:xfrm>
        </p:spPr>
        <p:txBody>
          <a:bodyPr rtlCol="1">
            <a:norm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a-IR" sz="2000" dirty="0">
                <a:solidFill>
                  <a:srgbClr val="FF0000"/>
                </a:solidFill>
                <a:cs typeface="0 Titr Bold" pitchFamily="2" charset="-78"/>
              </a:rPr>
              <a:t>رد نتايج ، نشان دهنده خطاي </a:t>
            </a:r>
            <a:r>
              <a:rPr lang="fa-IR" sz="2000" dirty="0" smtClean="0">
                <a:solidFill>
                  <a:srgbClr val="FF0000"/>
                </a:solidFill>
                <a:cs typeface="0 Titr Bold" pitchFamily="2" charset="-78"/>
              </a:rPr>
              <a:t>سيستماتيك</a:t>
            </a:r>
            <a:r>
              <a:rPr lang="fa-IR" sz="2000" dirty="0" smtClean="0">
                <a:solidFill>
                  <a:prstClr val="black"/>
                </a:solidFill>
                <a:cs typeface="0 Titr Bold" pitchFamily="2" charset="-78"/>
              </a:rPr>
              <a:t>                                                        </a:t>
            </a:r>
            <a:r>
              <a:rPr lang="fa-IR" altLang="ar-SA" sz="2000" b="1" dirty="0" smtClean="0">
                <a:solidFill>
                  <a:schemeClr val="bg1"/>
                </a:solidFill>
              </a:rPr>
              <a:t>  </a:t>
            </a:r>
            <a:r>
              <a:rPr lang="en-US" altLang="ar-SA" sz="2800" b="1" i="1" dirty="0" smtClean="0">
                <a:solidFill>
                  <a:srgbClr val="FF0000"/>
                </a:solidFill>
              </a:rPr>
              <a:t>Reject</a:t>
            </a:r>
            <a:r>
              <a:rPr lang="fa-IR" altLang="ar-SA" sz="2800" b="1" dirty="0" smtClean="0">
                <a:solidFill>
                  <a:schemeClr val="bg1"/>
                </a:solidFill>
              </a:rPr>
              <a:t> </a:t>
            </a:r>
            <a:r>
              <a:rPr lang="en-US" altLang="ar-SA" b="1" i="1" dirty="0" smtClean="0">
                <a:solidFill>
                  <a:schemeClr val="bg1"/>
                </a:solidFill>
              </a:rPr>
              <a:t>2 </a:t>
            </a:r>
            <a:r>
              <a:rPr lang="en-US" altLang="ar-SA" b="1" i="1" baseline="-25000" dirty="0" smtClean="0">
                <a:solidFill>
                  <a:schemeClr val="bg1"/>
                </a:solidFill>
              </a:rPr>
              <a:t>2s</a:t>
            </a:r>
            <a:endParaRPr lang="en-US" altLang="ar-SA" b="1" i="1" dirty="0"/>
          </a:p>
          <a:p>
            <a:pPr algn="l" eaLnBrk="1" fontAlgn="auto" hangingPunct="1">
              <a:spcAft>
                <a:spcPts val="0"/>
              </a:spcAft>
              <a:defRPr/>
            </a:pPr>
            <a:endParaRPr lang="fa-IR" dirty="0"/>
          </a:p>
        </p:txBody>
      </p:sp>
      <p:pic>
        <p:nvPicPr>
          <p:cNvPr id="204806" name="Picture 2" descr="mrf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" y="1884363"/>
            <a:ext cx="7853363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07" name="Slide Number Placeholder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41BFD4-DC13-4C4A-AD91-E072DE1F2547}" type="slidenum">
              <a:rPr lang="fa-IR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49</a:t>
            </a:fld>
            <a:endParaRPr lang="fa-IR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5499005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458200" cy="5745163"/>
          </a:xfrm>
        </p:spPr>
        <p:txBody>
          <a:bodyPr>
            <a:normAutofit fontScale="70000" lnSpcReduction="20000"/>
          </a:bodyPr>
          <a:lstStyle/>
          <a:p>
            <a:pPr algn="r" rtl="1"/>
            <a:r>
              <a:rPr lang="fa-IR" sz="3800" b="1" dirty="0"/>
              <a:t>آماده سازي جالوله اي، سرسمپلر، كاپ، ويال ريجنت ها، سرم فيزيولوژي براي رقيق سازي نمونه هاي بالا و ساير ملزومات </a:t>
            </a:r>
            <a:r>
              <a:rPr lang="fa-IR" sz="3800" b="1" dirty="0" smtClean="0"/>
              <a:t>روتين موجود </a:t>
            </a:r>
            <a:r>
              <a:rPr lang="fa-IR" sz="3800" b="1" dirty="0"/>
              <a:t>در آزمايشگاه</a:t>
            </a:r>
          </a:p>
          <a:p>
            <a:pPr algn="r" rtl="1"/>
            <a:r>
              <a:rPr lang="fa-IR" sz="3800" b="1" dirty="0" smtClean="0"/>
              <a:t>كاليبراتور </a:t>
            </a:r>
            <a:r>
              <a:rPr lang="fa-IR" sz="3800" b="1" dirty="0"/>
              <a:t>و سرم كنترل جهت استاندارد نمودن و كنترل انجام آزمايش</a:t>
            </a:r>
          </a:p>
          <a:p>
            <a:pPr algn="r" rtl="1"/>
            <a:r>
              <a:rPr lang="fa-IR" sz="3800" b="1" dirty="0" smtClean="0"/>
              <a:t>به </a:t>
            </a:r>
            <a:r>
              <a:rPr lang="fa-IR" sz="3800" b="1" dirty="0"/>
              <a:t>حرارت محيط رساندن تمامي موارد كاربردي در انجام آزمايش از جمله معرف ها ،كاليبراتور، سرم كنترل و غيره.</a:t>
            </a:r>
          </a:p>
          <a:p>
            <a:pPr algn="r" rtl="1"/>
            <a:r>
              <a:rPr lang="fa-IR" sz="3800" b="1" dirty="0" smtClean="0"/>
              <a:t>نكات </a:t>
            </a:r>
            <a:r>
              <a:rPr lang="fa-IR" sz="3800" b="1" dirty="0"/>
              <a:t>ايمني:</a:t>
            </a:r>
          </a:p>
          <a:p>
            <a:pPr algn="r" rtl="1"/>
            <a:r>
              <a:rPr lang="fa-IR" sz="3800" b="1" dirty="0" smtClean="0"/>
              <a:t>رعايت </a:t>
            </a:r>
            <a:r>
              <a:rPr lang="fa-IR" sz="3800" b="1" dirty="0"/>
              <a:t>تمامي دستورالعمل هاي ايمني و بهداشت در آزمايشگاه كه در دستورالعمل ايمني آمده است.</a:t>
            </a:r>
          </a:p>
          <a:p>
            <a:pPr algn="r" rtl="1"/>
            <a:r>
              <a:rPr lang="fa-IR" sz="3800" b="1" dirty="0" smtClean="0"/>
              <a:t>استفاده </a:t>
            </a:r>
            <a:r>
              <a:rPr lang="fa-IR" sz="3800" b="1" dirty="0"/>
              <a:t>از پيپت هاي اتوماتيك و يا حداقل بكارگيري پوار در هنگام آماده سازي معرف ها و يا هرگونه كار ديگر در انجام آزمايش</a:t>
            </a:r>
          </a:p>
          <a:p>
            <a:pPr algn="r" rtl="1"/>
            <a:r>
              <a:rPr lang="fa-IR" sz="3800" b="1" dirty="0" smtClean="0"/>
              <a:t>استفاده </a:t>
            </a:r>
            <a:r>
              <a:rPr lang="fa-IR" sz="3800" b="1" dirty="0"/>
              <a:t>از دستكش به هنگام كار</a:t>
            </a:r>
          </a:p>
          <a:p>
            <a:pPr algn="r" rtl="1"/>
            <a:r>
              <a:rPr lang="fa-IR" sz="3800" b="1" dirty="0" smtClean="0"/>
              <a:t>رعايت </a:t>
            </a:r>
            <a:r>
              <a:rPr lang="fa-IR" sz="3800" b="1" dirty="0"/>
              <a:t>موارد مذكور در بروشور كيت كه با جزئيات كامل در قسمت "هشدارها" و" بهداشت و ايمني دفع مواد زائد" آمده است</a:t>
            </a:r>
            <a:r>
              <a:rPr lang="fa-IR" sz="3800" b="1" dirty="0" smtClean="0"/>
              <a:t>،</a:t>
            </a:r>
            <a:endParaRPr lang="fa-IR" sz="3800" b="1" dirty="0"/>
          </a:p>
        </p:txBody>
      </p:sp>
    </p:spTree>
    <p:extLst>
      <p:ext uri="{BB962C8B-B14F-4D97-AF65-F5344CB8AC3E}">
        <p14:creationId xmlns:p14="http://schemas.microsoft.com/office/powerpoint/2010/main" val="160221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836712"/>
          </a:xfrm>
          <a:ln>
            <a:miter lim="800000"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ar-SA" sz="4000" b="1" i="1" dirty="0" err="1">
                <a:solidFill>
                  <a:srgbClr val="FFFF00"/>
                </a:solidFill>
                <a:ea typeface="+mj-ea"/>
                <a:cs typeface="Times New Roman" pitchFamily="18" charset="0"/>
              </a:rPr>
              <a:t>Westgard</a:t>
            </a:r>
            <a:r>
              <a:rPr lang="en-US" altLang="ar-SA" sz="4000" b="1" i="1" dirty="0">
                <a:solidFill>
                  <a:srgbClr val="FFFF00"/>
                </a:solidFill>
                <a:ea typeface="+mj-ea"/>
                <a:cs typeface="Times New Roman" pitchFamily="18" charset="0"/>
              </a:rPr>
              <a:t> Rules </a:t>
            </a:r>
            <a:endParaRPr lang="fa-IR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32765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a-IR" altLang="en-US" sz="2000" smtClean="0">
                <a:solidFill>
                  <a:srgbClr val="FF0000"/>
                </a:solidFill>
                <a:ea typeface="0 Titr Bold"/>
                <a:cs typeface="0 Titr Bold"/>
              </a:rPr>
              <a:t>رد نتايج ، نشان دهنده خطاي سيستماتيك</a:t>
            </a:r>
            <a:r>
              <a:rPr lang="fa-IR" altLang="en-US" sz="1800" smtClean="0">
                <a:solidFill>
                  <a:srgbClr val="FF0000"/>
                </a:solidFill>
                <a:ea typeface="0 Titr Bold"/>
                <a:cs typeface="0 Titr Bold"/>
              </a:rPr>
              <a:t>                                                             </a:t>
            </a:r>
            <a:r>
              <a:rPr lang="fa-IR" altLang="ar-SA" b="1" i="1" smtClean="0">
                <a:solidFill>
                  <a:srgbClr val="FF0000"/>
                </a:solidFill>
              </a:rPr>
              <a:t> </a:t>
            </a:r>
            <a:r>
              <a:rPr lang="en-US" altLang="ar-SA" b="1" i="1" smtClean="0">
                <a:solidFill>
                  <a:srgbClr val="FF0000"/>
                </a:solidFill>
              </a:rPr>
              <a:t> </a:t>
            </a:r>
            <a:r>
              <a:rPr lang="en-US" altLang="ar-SA" b="1" i="1" smtClean="0">
                <a:solidFill>
                  <a:schemeClr val="bg1"/>
                </a:solidFill>
              </a:rPr>
              <a:t>4 </a:t>
            </a:r>
            <a:r>
              <a:rPr lang="en-US" altLang="ar-SA" b="1" i="1" baseline="-25000" smtClean="0">
                <a:solidFill>
                  <a:schemeClr val="bg1"/>
                </a:solidFill>
              </a:rPr>
              <a:t>1s </a:t>
            </a:r>
            <a:r>
              <a:rPr lang="en-US" altLang="ar-SA" sz="4000" b="1" i="1" baseline="-25000" smtClean="0">
                <a:solidFill>
                  <a:srgbClr val="FF0000"/>
                </a:solidFill>
              </a:rPr>
              <a:t>Reject</a:t>
            </a:r>
            <a:endParaRPr lang="fa-IR" altLang="en-US" sz="4400" b="1" i="1" smtClean="0">
              <a:solidFill>
                <a:srgbClr val="FF0000"/>
              </a:solidFill>
            </a:endParaRPr>
          </a:p>
        </p:txBody>
      </p:sp>
      <p:pic>
        <p:nvPicPr>
          <p:cNvPr id="205830" name="Picture 2" descr="mrf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954213"/>
            <a:ext cx="7434262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31" name="Slide Number Placeholder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58A435E-BCFE-4576-AAC6-ED70173C65D8}" type="slidenum">
              <a:rPr lang="fa-IR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50</a:t>
            </a:fld>
            <a:endParaRPr lang="fa-IR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93826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836712"/>
          </a:xfrm>
          <a:ln>
            <a:miter lim="800000"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ar-SA" sz="4000" b="1" i="1" dirty="0" err="1">
                <a:solidFill>
                  <a:srgbClr val="FFFF00"/>
                </a:solidFill>
                <a:ea typeface="+mj-ea"/>
                <a:cs typeface="Times New Roman" pitchFamily="18" charset="0"/>
              </a:rPr>
              <a:t>Westgard</a:t>
            </a:r>
            <a:r>
              <a:rPr lang="en-US" altLang="ar-SA" sz="4000" b="1" i="1" dirty="0">
                <a:solidFill>
                  <a:srgbClr val="FFFF00"/>
                </a:solidFill>
                <a:ea typeface="+mj-ea"/>
                <a:cs typeface="Times New Roman" pitchFamily="18" charset="0"/>
              </a:rPr>
              <a:t> Rules </a:t>
            </a:r>
            <a:endParaRPr lang="fa-IR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9750" y="1125538"/>
            <a:ext cx="8229600" cy="5327650"/>
          </a:xfrm>
        </p:spPr>
        <p:txBody>
          <a:bodyPr rtlCol="1">
            <a:norm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fa-IR" sz="2000" dirty="0">
                <a:solidFill>
                  <a:srgbClr val="FF0000"/>
                </a:solidFill>
                <a:cs typeface="0 Titr Bold" pitchFamily="2" charset="-78"/>
              </a:rPr>
              <a:t>رد نتايج ، نشان دهنده خطاي </a:t>
            </a:r>
            <a:r>
              <a:rPr lang="fa-IR" sz="2000" dirty="0" smtClean="0">
                <a:solidFill>
                  <a:srgbClr val="FF0000"/>
                </a:solidFill>
                <a:cs typeface="0 Titr Bold" pitchFamily="2" charset="-78"/>
              </a:rPr>
              <a:t>سيستماتيك</a:t>
            </a:r>
            <a:r>
              <a:rPr lang="fa-IR" sz="2000" dirty="0" smtClean="0">
                <a:solidFill>
                  <a:prstClr val="black"/>
                </a:solidFill>
                <a:cs typeface="0 Titr Bold" pitchFamily="2" charset="-78"/>
              </a:rPr>
              <a:t>                                                        </a:t>
            </a:r>
            <a:r>
              <a:rPr lang="fa-IR" altLang="ar-SA" sz="2000" b="1" dirty="0" smtClean="0">
                <a:solidFill>
                  <a:schemeClr val="bg1"/>
                </a:solidFill>
              </a:rPr>
              <a:t>  </a:t>
            </a:r>
            <a:r>
              <a:rPr lang="en-US" altLang="ar-SA" sz="2800" b="1" i="1" dirty="0" smtClean="0">
                <a:solidFill>
                  <a:srgbClr val="FF0000"/>
                </a:solidFill>
              </a:rPr>
              <a:t>Reject</a:t>
            </a:r>
            <a:r>
              <a:rPr lang="fa-IR" altLang="ar-SA" sz="2800" b="1" dirty="0" smtClean="0">
                <a:solidFill>
                  <a:schemeClr val="bg1"/>
                </a:solidFill>
              </a:rPr>
              <a:t> </a:t>
            </a:r>
            <a:r>
              <a:rPr lang="en-US" altLang="ar-SA" b="1" i="1" dirty="0" smtClean="0">
                <a:solidFill>
                  <a:schemeClr val="bg1"/>
                </a:solidFill>
              </a:rPr>
              <a:t>2 </a:t>
            </a:r>
            <a:r>
              <a:rPr lang="en-US" altLang="ar-SA" b="1" i="1" baseline="-25000" dirty="0" smtClean="0">
                <a:solidFill>
                  <a:schemeClr val="bg1"/>
                </a:solidFill>
              </a:rPr>
              <a:t>2s</a:t>
            </a:r>
            <a:endParaRPr lang="en-US" altLang="ar-SA" b="1" i="1" dirty="0"/>
          </a:p>
          <a:p>
            <a:pPr algn="l" eaLnBrk="1" fontAlgn="auto" hangingPunct="1">
              <a:spcAft>
                <a:spcPts val="0"/>
              </a:spcAft>
              <a:defRPr/>
            </a:pPr>
            <a:endParaRPr lang="fa-IR" dirty="0"/>
          </a:p>
        </p:txBody>
      </p:sp>
      <p:pic>
        <p:nvPicPr>
          <p:cNvPr id="204806" name="Picture 2" descr="mrf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" y="1884363"/>
            <a:ext cx="7853363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07" name="Slide Number Placeholder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C41BFD4-DC13-4C4A-AD91-E072DE1F2547}" type="slidenum">
              <a:rPr lang="fa-IR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51</a:t>
            </a:fld>
            <a:endParaRPr lang="fa-IR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53622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9552" y="16254"/>
            <a:ext cx="8229600" cy="836712"/>
          </a:xfrm>
          <a:ln>
            <a:miter lim="800000"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ar-SA" sz="4000" b="1" i="1" dirty="0" err="1">
                <a:solidFill>
                  <a:srgbClr val="FFFF00"/>
                </a:solidFill>
                <a:ea typeface="+mj-ea"/>
                <a:cs typeface="Times New Roman" pitchFamily="18" charset="0"/>
              </a:rPr>
              <a:t>Westgard</a:t>
            </a:r>
            <a:r>
              <a:rPr lang="en-US" altLang="ar-SA" sz="4000" b="1" i="1" dirty="0">
                <a:solidFill>
                  <a:srgbClr val="FFFF00"/>
                </a:solidFill>
                <a:ea typeface="+mj-ea"/>
                <a:cs typeface="Times New Roman" pitchFamily="18" charset="0"/>
              </a:rPr>
              <a:t> Rules </a:t>
            </a:r>
            <a:endParaRPr lang="fa-IR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32765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a-IR" altLang="en-US" sz="2000" smtClean="0">
                <a:solidFill>
                  <a:srgbClr val="FF0000"/>
                </a:solidFill>
                <a:ea typeface="0 Titr Bold"/>
                <a:cs typeface="0 Titr Bold"/>
              </a:rPr>
              <a:t>رد نتايج ، نشان دهنده خطاي تصادفي</a:t>
            </a:r>
            <a:r>
              <a:rPr lang="en-US" altLang="ar-SA" b="1" smtClean="0">
                <a:solidFill>
                  <a:schemeClr val="bg1"/>
                </a:solidFill>
              </a:rPr>
              <a:t>R </a:t>
            </a:r>
            <a:r>
              <a:rPr lang="en-US" altLang="ar-SA" b="1" baseline="-25000" smtClean="0">
                <a:solidFill>
                  <a:schemeClr val="bg1"/>
                </a:solidFill>
              </a:rPr>
              <a:t>4s </a:t>
            </a:r>
            <a:r>
              <a:rPr lang="en-US" altLang="ar-SA" sz="4000" b="1" i="1" baseline="-25000" smtClean="0">
                <a:solidFill>
                  <a:srgbClr val="FF0000"/>
                </a:solidFill>
              </a:rPr>
              <a:t>Rejec</a:t>
            </a:r>
            <a:r>
              <a:rPr lang="en-US" altLang="ar-SA" b="1" i="1" baseline="-25000" smtClean="0">
                <a:solidFill>
                  <a:srgbClr val="FF0000"/>
                </a:solidFill>
              </a:rPr>
              <a:t>t                                               </a:t>
            </a:r>
            <a:endParaRPr lang="fa-IR" altLang="en-US" i="1" smtClean="0">
              <a:solidFill>
                <a:srgbClr val="FF0000"/>
              </a:solidFill>
            </a:endParaRPr>
          </a:p>
        </p:txBody>
      </p:sp>
      <p:pic>
        <p:nvPicPr>
          <p:cNvPr id="206854" name="Picture 2" descr="mrf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09750"/>
            <a:ext cx="7637463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855" name="Slide Number Placeholder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1100F8F-6A24-4FB2-B6A6-6AE0328E7C5B}" type="slidenum">
              <a:rPr lang="fa-IR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52</a:t>
            </a:fld>
            <a:endParaRPr lang="fa-IR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400649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836712"/>
          </a:xfrm>
          <a:ln>
            <a:miter lim="800000"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ar-SA" sz="4000" b="1" i="1" dirty="0" err="1">
                <a:solidFill>
                  <a:srgbClr val="FFFF00"/>
                </a:solidFill>
                <a:ea typeface="+mj-ea"/>
                <a:cs typeface="Times New Roman" pitchFamily="18" charset="0"/>
              </a:rPr>
              <a:t>Westgard</a:t>
            </a:r>
            <a:r>
              <a:rPr lang="en-US" altLang="ar-SA" sz="4000" b="1" i="1" dirty="0">
                <a:solidFill>
                  <a:srgbClr val="FFFF00"/>
                </a:solidFill>
                <a:ea typeface="+mj-ea"/>
                <a:cs typeface="Times New Roman" pitchFamily="18" charset="0"/>
              </a:rPr>
              <a:t> Rules </a:t>
            </a:r>
            <a:endParaRPr lang="fa-IR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32765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a-IR" altLang="en-US" sz="2000" smtClean="0">
                <a:solidFill>
                  <a:srgbClr val="FF0000"/>
                </a:solidFill>
                <a:ea typeface="0 Titr Bold"/>
                <a:cs typeface="0 Titr Bold"/>
              </a:rPr>
              <a:t>رد نتايج ، نشان دهنده خطاي سيستماتيك </a:t>
            </a:r>
            <a:r>
              <a:rPr lang="fa-IR" altLang="en-US" sz="3600" b="1" smtClean="0">
                <a:solidFill>
                  <a:srgbClr val="FF0000"/>
                </a:solidFill>
              </a:rPr>
              <a:t>   </a:t>
            </a:r>
            <a:r>
              <a:rPr lang="en-US" altLang="en-US" b="1" i="1" smtClean="0">
                <a:solidFill>
                  <a:schemeClr val="bg1"/>
                </a:solidFill>
                <a:cs typeface="Arial" panose="020B0604020202020204" pitchFamily="34" charset="0"/>
              </a:rPr>
              <a:t>10x </a:t>
            </a:r>
            <a:r>
              <a:rPr lang="en-US" altLang="en-US" b="1" i="1" smtClean="0">
                <a:solidFill>
                  <a:srgbClr val="FF0000"/>
                </a:solidFill>
                <a:cs typeface="Arial" panose="020B0604020202020204" pitchFamily="34" charset="0"/>
              </a:rPr>
              <a:t>Reject</a:t>
            </a:r>
            <a:r>
              <a:rPr lang="en-US" altLang="en-US" b="1" i="1" smtClean="0">
                <a:solidFill>
                  <a:schemeClr val="bg1"/>
                </a:solidFill>
                <a:cs typeface="Arial" panose="020B0604020202020204" pitchFamily="34" charset="0"/>
              </a:rPr>
              <a:t>                       </a:t>
            </a:r>
            <a:endParaRPr lang="fa-IR" altLang="en-US" b="1" i="1" smtClean="0">
              <a:solidFill>
                <a:schemeClr val="bg1"/>
              </a:solidFill>
            </a:endParaRPr>
          </a:p>
        </p:txBody>
      </p:sp>
      <p:pic>
        <p:nvPicPr>
          <p:cNvPr id="207878" name="Picture 2" descr="mrf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3" y="1811338"/>
            <a:ext cx="77724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879" name="Slide Number Placeholder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8FE1536-1F06-42CA-A24B-678A68A349F0}" type="slidenum">
              <a:rPr lang="fa-IR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53</a:t>
            </a:fld>
            <a:endParaRPr lang="fa-IR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383256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836712"/>
          </a:xfrm>
          <a:ln>
            <a:miter lim="800000"/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ar-SA" sz="4000" b="1" i="1" dirty="0" err="1">
                <a:solidFill>
                  <a:srgbClr val="FFFF00"/>
                </a:solidFill>
                <a:ea typeface="+mj-ea"/>
                <a:cs typeface="Times New Roman" pitchFamily="18" charset="0"/>
              </a:rPr>
              <a:t>Westgard</a:t>
            </a:r>
            <a:r>
              <a:rPr lang="en-US" altLang="ar-SA" sz="4000" b="1" i="1" dirty="0">
                <a:solidFill>
                  <a:srgbClr val="FFFF00"/>
                </a:solidFill>
                <a:ea typeface="+mj-ea"/>
                <a:cs typeface="Times New Roman" pitchFamily="18" charset="0"/>
              </a:rPr>
              <a:t> Rules </a:t>
            </a:r>
            <a:endParaRPr lang="fa-IR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32765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fa-IR" altLang="en-US" sz="2000" smtClean="0">
                <a:solidFill>
                  <a:srgbClr val="FF0000"/>
                </a:solidFill>
                <a:ea typeface="0 Titr Bold"/>
                <a:cs typeface="0 Titr Bold"/>
              </a:rPr>
              <a:t>رد نتايج ، نشان دهنده خطاي سيستماتيك </a:t>
            </a:r>
            <a:r>
              <a:rPr lang="fa-IR" altLang="en-US" sz="3600" b="1" smtClean="0">
                <a:solidFill>
                  <a:srgbClr val="FF0000"/>
                </a:solidFill>
              </a:rPr>
              <a:t>   </a:t>
            </a:r>
            <a:r>
              <a:rPr lang="en-US" altLang="en-US" b="1" i="1" smtClean="0">
                <a:solidFill>
                  <a:schemeClr val="bg1"/>
                </a:solidFill>
                <a:cs typeface="Arial" panose="020B0604020202020204" pitchFamily="34" charset="0"/>
              </a:rPr>
              <a:t>10x </a:t>
            </a:r>
            <a:r>
              <a:rPr lang="en-US" altLang="en-US" b="1" i="1" smtClean="0">
                <a:solidFill>
                  <a:srgbClr val="FF0000"/>
                </a:solidFill>
                <a:cs typeface="Arial" panose="020B0604020202020204" pitchFamily="34" charset="0"/>
              </a:rPr>
              <a:t>Reject</a:t>
            </a:r>
            <a:r>
              <a:rPr lang="en-US" altLang="en-US" b="1" i="1" smtClean="0">
                <a:solidFill>
                  <a:schemeClr val="bg1"/>
                </a:solidFill>
                <a:cs typeface="Arial" panose="020B0604020202020204" pitchFamily="34" charset="0"/>
              </a:rPr>
              <a:t>                       </a:t>
            </a:r>
            <a:endParaRPr lang="fa-IR" altLang="en-US" b="1" i="1" smtClean="0">
              <a:solidFill>
                <a:schemeClr val="bg1"/>
              </a:solidFill>
            </a:endParaRPr>
          </a:p>
        </p:txBody>
      </p:sp>
      <p:pic>
        <p:nvPicPr>
          <p:cNvPr id="207878" name="Picture 2" descr="mrf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3" y="1811338"/>
            <a:ext cx="77724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879" name="Slide Number Placeholder 2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8FE1536-1F06-42CA-A24B-678A68A349F0}" type="slidenum">
              <a:rPr lang="fa-IR" altLang="en-US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54</a:t>
            </a:fld>
            <a:endParaRPr lang="fa-IR" altLang="en-US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645404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8153400" cy="5195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12804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077199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550535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6800"/>
            <a:ext cx="84582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52840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80967" y="566831"/>
            <a:ext cx="639146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6121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04800"/>
            <a:ext cx="66294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1870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382000" cy="6248400"/>
          </a:xfrm>
        </p:spPr>
        <p:txBody>
          <a:bodyPr>
            <a:noAutofit/>
          </a:bodyPr>
          <a:lstStyle/>
          <a:p>
            <a:pPr algn="r" rtl="1"/>
            <a:r>
              <a:rPr lang="fa-IR" sz="2400" b="1" dirty="0"/>
              <a:t>مستندات ( سوابق مورد نياز جهت رديابي، نگهداري و شناسايي عملكرد):</a:t>
            </a:r>
          </a:p>
          <a:p>
            <a:pPr algn="r" rtl="1"/>
            <a:r>
              <a:rPr lang="fa-IR" sz="2400" b="1" dirty="0" smtClean="0"/>
              <a:t>ليست </a:t>
            </a:r>
            <a:r>
              <a:rPr lang="fa-IR" sz="2400" b="1" dirty="0"/>
              <a:t>كار و يا دفتر بيوشيمي جهت ثبت نتايج آزمايشات و نيز كنترل ها و كاليبراتورهاي مربوطه كه يك سال نگهداري مي شود.</a:t>
            </a:r>
          </a:p>
          <a:p>
            <a:pPr marL="0" indent="0" algn="r" rtl="1">
              <a:buNone/>
            </a:pPr>
            <a:r>
              <a:rPr lang="fa-IR" sz="2400" b="1" dirty="0" smtClean="0"/>
              <a:t>     </a:t>
            </a:r>
            <a:r>
              <a:rPr lang="fa-IR" sz="2400" b="1" dirty="0"/>
              <a:t>فرم درخواست كالا و خدمات كه يك سال نگهداري مي شود.</a:t>
            </a:r>
          </a:p>
          <a:p>
            <a:pPr algn="r" rtl="1"/>
            <a:r>
              <a:rPr lang="fa-IR" sz="2400" b="1" dirty="0"/>
              <a:t>ادوات كاربردي از جمله فوتومتر و اتوآنالايزر كه يك سال نگهداري مي شود. </a:t>
            </a:r>
            <a:r>
              <a:rPr lang="en-US" sz="2400" b="1" dirty="0"/>
              <a:t>Log </a:t>
            </a:r>
            <a:r>
              <a:rPr lang="en-US" sz="2400" b="1" dirty="0" smtClean="0"/>
              <a:t>Book</a:t>
            </a:r>
            <a:r>
              <a:rPr lang="fa-IR" sz="2400" b="1" dirty="0" smtClean="0"/>
              <a:t>فرم</a:t>
            </a:r>
            <a:endParaRPr lang="fa-IR" sz="2400" b="1" dirty="0"/>
          </a:p>
          <a:p>
            <a:pPr algn="r" rtl="1"/>
            <a:r>
              <a:rPr lang="fa-IR" sz="2400" b="1" dirty="0" smtClean="0"/>
              <a:t>فرم </a:t>
            </a:r>
            <a:r>
              <a:rPr lang="fa-IR" sz="2400" b="1" dirty="0"/>
              <a:t>ثبت نتايج و علل تكرار تست ها كه يك سال نگهداري مي شود.</a:t>
            </a:r>
          </a:p>
          <a:p>
            <a:pPr algn="r" rtl="1"/>
            <a:r>
              <a:rPr lang="fa-IR" sz="2400" b="1" dirty="0" smtClean="0"/>
              <a:t> فرم </a:t>
            </a:r>
            <a:r>
              <a:rPr lang="fa-IR" sz="2400" b="1" dirty="0"/>
              <a:t>كارت انبار كه يك سال نگهداري مي شود.</a:t>
            </a:r>
          </a:p>
          <a:p>
            <a:pPr algn="r" rtl="1"/>
            <a:r>
              <a:rPr lang="fa-IR" sz="2400" b="1" dirty="0" smtClean="0"/>
              <a:t>فرم </a:t>
            </a:r>
            <a:r>
              <a:rPr lang="fa-IR" sz="2400" b="1" dirty="0"/>
              <a:t>حفظ و نگهداشت تجهيزات كه يك سال نگهداري مي شود.</a:t>
            </a:r>
          </a:p>
          <a:p>
            <a:pPr algn="r" rtl="1"/>
            <a:r>
              <a:rPr lang="fa-IR" sz="2400" b="1" dirty="0" smtClean="0"/>
              <a:t>پرينت </a:t>
            </a:r>
            <a:r>
              <a:rPr lang="fa-IR" sz="2400" b="1" dirty="0"/>
              <a:t>نتايج بيماران، كنترل كيفي و كاليبراسيون دستگاه كه يك ماه نگهداري مي شود.</a:t>
            </a:r>
          </a:p>
          <a:p>
            <a:pPr algn="r" rtl="1"/>
            <a:r>
              <a:rPr lang="fa-IR" sz="2400" b="1" dirty="0" smtClean="0"/>
              <a:t>سرم </a:t>
            </a:r>
            <a:r>
              <a:rPr lang="fa-IR" sz="2400" b="1" dirty="0"/>
              <a:t>بيماران كه مي بايست در شرايط مناسب و به شيوه اي مناسب تا يك هفته نگهداري شود.</a:t>
            </a:r>
          </a:p>
          <a:p>
            <a:pPr algn="r" rtl="1"/>
            <a:r>
              <a:rPr lang="fa-IR" sz="2400" b="1" dirty="0" smtClean="0"/>
              <a:t>فرم </a:t>
            </a:r>
            <a:r>
              <a:rPr lang="fa-IR" sz="2400" b="1" dirty="0"/>
              <a:t>كاليبراسيون ادوات و تجهيزات كه يك سال نگهداري مي شود.</a:t>
            </a:r>
          </a:p>
          <a:p>
            <a:pPr algn="r" rtl="1"/>
            <a:r>
              <a:rPr lang="fa-IR" sz="2400" b="1" dirty="0" smtClean="0"/>
              <a:t>نتايج </a:t>
            </a:r>
            <a:r>
              <a:rPr lang="fa-IR" sz="2400" b="1" dirty="0"/>
              <a:t>ارزيابي هاي خارجي آزمايشگاه مرجع سلامت كه يك سال نگهداري مي شود.</a:t>
            </a:r>
          </a:p>
          <a:p>
            <a:pPr algn="r" rtl="1"/>
            <a:r>
              <a:rPr lang="fa-IR" sz="2400" b="1" dirty="0" smtClean="0"/>
              <a:t>فرم </a:t>
            </a:r>
            <a:r>
              <a:rPr lang="fa-IR" sz="2400" b="1" dirty="0"/>
              <a:t>ثبت مشخصات كيت و كنترل هاي مصرفي كه تا يك سال نگهداري مي شود.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4991647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04800"/>
            <a:ext cx="50292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176215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79248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146648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73715" y="459317"/>
            <a:ext cx="5863169" cy="541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8133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Autofit/>
          </a:bodyPr>
          <a:lstStyle/>
          <a:p>
            <a:pPr algn="just" rtl="1"/>
            <a:r>
              <a:rPr lang="fa-IR" sz="2800" b="1" dirty="0"/>
              <a:t>كنترل كيفي قبل از انجام كار و حين كار:</a:t>
            </a:r>
          </a:p>
          <a:p>
            <a:pPr marL="0" indent="0" algn="just" rtl="1">
              <a:buNone/>
            </a:pPr>
            <a:r>
              <a:rPr lang="fa-IR" sz="2800" b="1" dirty="0" smtClean="0"/>
              <a:t> </a:t>
            </a:r>
            <a:r>
              <a:rPr lang="fa-IR" sz="2800" b="1" dirty="0"/>
              <a:t>در اين خصوص به " دستورالعمل طرح كيفيت آزمايشگاه در بخش بيوشيمي " موجود در آزمايشگاه كه جهت كنترل كيفي بخش</a:t>
            </a:r>
          </a:p>
          <a:p>
            <a:pPr algn="just" rtl="1"/>
            <a:r>
              <a:rPr lang="fa-IR" sz="2800" b="1" dirty="0"/>
              <a:t>بيوشيمي از تمامي لحاظ تدوين و اجرايي مي باشد مراجعه نماييد.</a:t>
            </a:r>
          </a:p>
          <a:p>
            <a:pPr marL="0" indent="0" algn="just" rtl="1">
              <a:buNone/>
            </a:pPr>
            <a:r>
              <a:rPr lang="fa-IR" sz="2800" b="1" dirty="0" smtClean="0"/>
              <a:t> </a:t>
            </a:r>
            <a:r>
              <a:rPr lang="fa-IR" sz="2800" b="1" dirty="0"/>
              <a:t>به طور اخص به قوانين بررسي صحت از جمله منحني هاي لوي جنينگ و قوانين وست گارد مراجعه نماييد. در رابطه با انجام </a:t>
            </a:r>
            <a:r>
              <a:rPr lang="fa-IR" sz="2800" b="1" dirty="0" smtClean="0"/>
              <a:t>تستها</a:t>
            </a:r>
            <a:endParaRPr lang="fa-IR" sz="2800" b="1" dirty="0"/>
          </a:p>
          <a:p>
            <a:pPr algn="just" rtl="1"/>
            <a:r>
              <a:rPr lang="fa-IR" sz="2800" b="1" dirty="0" smtClean="0"/>
              <a:t>در آزمايشگاه- </a:t>
            </a:r>
            <a:r>
              <a:rPr lang="fa-IR" sz="2800" b="1" dirty="0"/>
              <a:t>قوانين وست گارد صادق است و منحني هاي كنترل كيفي رسم مي شود.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09356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324600"/>
          </a:xfrm>
        </p:spPr>
        <p:txBody>
          <a:bodyPr>
            <a:normAutofit fontScale="55000" lnSpcReduction="20000"/>
          </a:bodyPr>
          <a:lstStyle/>
          <a:p>
            <a:pPr algn="just" rtl="1"/>
            <a:r>
              <a:rPr lang="fa-IR" sz="4500" b="1" dirty="0" smtClean="0"/>
              <a:t>مراحل </a:t>
            </a:r>
            <a:r>
              <a:rPr lang="fa-IR" sz="4500" b="1" dirty="0"/>
              <a:t>اجرايي </a:t>
            </a:r>
            <a:r>
              <a:rPr lang="fa-IR" sz="4500" b="1" dirty="0" smtClean="0"/>
              <a:t>كار:</a:t>
            </a:r>
          </a:p>
          <a:p>
            <a:pPr algn="just" rtl="1"/>
            <a:r>
              <a:rPr lang="fa-IR" sz="4500" b="1" dirty="0" smtClean="0"/>
              <a:t>جهت </a:t>
            </a:r>
            <a:r>
              <a:rPr lang="fa-IR" sz="4500" b="1" dirty="0"/>
              <a:t>انجام آزمايش به روش دستي به قسمت "روش انجام آزمايش" كه با جزئيات كامل در بروشور كيت آمده است، </a:t>
            </a:r>
            <a:r>
              <a:rPr lang="fa-IR" sz="4500" b="1" dirty="0" smtClean="0"/>
              <a:t>مراجعه شود.</a:t>
            </a:r>
            <a:endParaRPr lang="fa-IR" sz="4500" b="1" dirty="0"/>
          </a:p>
          <a:p>
            <a:pPr algn="just" rtl="1"/>
            <a:r>
              <a:rPr lang="fa-IR" sz="4500" b="1" dirty="0" smtClean="0"/>
              <a:t>جهت </a:t>
            </a:r>
            <a:r>
              <a:rPr lang="fa-IR" sz="4500" b="1" dirty="0"/>
              <a:t>انجام آزمايش به روش دستگاهي، پارامترهاي دستگاهي تست مورد نظر را كه شركت توليد كننده ارائه نموده است، </a:t>
            </a:r>
            <a:r>
              <a:rPr lang="fa-IR" sz="4500" b="1" dirty="0" smtClean="0"/>
              <a:t>طبق روش </a:t>
            </a:r>
            <a:r>
              <a:rPr lang="fa-IR" sz="4500" b="1" dirty="0"/>
              <a:t>وارد كردن پارامتر ها، كه در دستورالعمل اجرايي كار با اتوآنالايزر و فوتومتر آمده است، وارد نموده و ساير موارد را جهت </a:t>
            </a:r>
            <a:r>
              <a:rPr lang="fa-IR" sz="4500" b="1" dirty="0" smtClean="0"/>
              <a:t>اپراتوري طبق </a:t>
            </a:r>
            <a:r>
              <a:rPr lang="fa-IR" sz="4500" b="1" dirty="0"/>
              <a:t>دستورالعمل اجرايي كار با اتوآنالايزر و فوتومتر انجام دهيد. </a:t>
            </a:r>
            <a:endParaRPr lang="fa-IR" sz="4500" b="1" dirty="0" smtClean="0"/>
          </a:p>
          <a:p>
            <a:pPr algn="just" rtl="1"/>
            <a:r>
              <a:rPr lang="fa-IR" sz="4500" b="1" dirty="0" smtClean="0"/>
              <a:t>موارد </a:t>
            </a:r>
            <a:r>
              <a:rPr lang="fa-IR" sz="4500" b="1" dirty="0"/>
              <a:t>تكميلي در روش هاي كاري:</a:t>
            </a:r>
          </a:p>
          <a:p>
            <a:pPr algn="just" rtl="1"/>
            <a:r>
              <a:rPr lang="fa-IR" sz="4500" b="1" dirty="0" smtClean="0"/>
              <a:t>نحوه </a:t>
            </a:r>
            <a:r>
              <a:rPr lang="fa-IR" sz="4500" b="1" dirty="0"/>
              <a:t>محاسبه نتايج : در روش دستي با جزئيات كامل در قسمت "محاسبات" مندرج در بروشور كيت آمده است </a:t>
            </a:r>
            <a:endParaRPr lang="fa-IR" sz="4500" b="1" dirty="0" smtClean="0"/>
          </a:p>
          <a:p>
            <a:pPr algn="just" rtl="1"/>
            <a:r>
              <a:rPr lang="fa-IR" sz="4500" b="1" dirty="0" smtClean="0"/>
              <a:t>در </a:t>
            </a:r>
            <a:r>
              <a:rPr lang="fa-IR" sz="4500" b="1" dirty="0"/>
              <a:t>روش </a:t>
            </a:r>
            <a:r>
              <a:rPr lang="fa-IR" sz="4500" b="1" dirty="0" smtClean="0"/>
              <a:t>دستگاهي </a:t>
            </a:r>
            <a:r>
              <a:rPr lang="fa-IR" sz="4500" b="1" dirty="0"/>
              <a:t>با كاليبراتور مورد نظر نتايج محاسبه مي شود كه جزئيات كامل آن در پارامترهاي دستگاهي شركت آمده است </a:t>
            </a:r>
            <a:endParaRPr lang="fa-IR" sz="4500" b="1" dirty="0" smtClean="0"/>
          </a:p>
          <a:p>
            <a:pPr algn="just" rtl="1"/>
            <a:r>
              <a:rPr lang="fa-IR" sz="4500" b="1" dirty="0" smtClean="0"/>
              <a:t> </a:t>
            </a:r>
            <a:r>
              <a:rPr lang="fa-IR" sz="4500" b="1" dirty="0"/>
              <a:t>محدوده مرجع، محدوده قابل گزارش، محدوده هشدار يا مقادير بحراني: اطلاعات مورد نياز با جزئيات كامل در قسمت "دامنه مرجع"</a:t>
            </a:r>
          </a:p>
          <a:p>
            <a:pPr algn="just" rtl="1"/>
            <a:r>
              <a:rPr lang="fa-IR" sz="4500" b="1" dirty="0"/>
              <a:t>و نيز "محدوده اندازه گيري" در بروشور كيت آمده </a:t>
            </a:r>
            <a:r>
              <a:rPr lang="fa-IR" sz="4500" b="1" dirty="0" smtClean="0"/>
              <a:t>است.</a:t>
            </a:r>
          </a:p>
        </p:txBody>
      </p:sp>
    </p:spTree>
    <p:extLst>
      <p:ext uri="{BB962C8B-B14F-4D97-AF65-F5344CB8AC3E}">
        <p14:creationId xmlns:p14="http://schemas.microsoft.com/office/powerpoint/2010/main" val="244294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172200"/>
          </a:xfrm>
        </p:spPr>
        <p:txBody>
          <a:bodyPr>
            <a:normAutofit/>
          </a:bodyPr>
          <a:lstStyle/>
          <a:p>
            <a:pPr algn="just" rtl="1"/>
            <a:r>
              <a:rPr lang="fa-IR" b="1" dirty="0"/>
              <a:t>- حساسيت تست و كيت، اختصاصي بودن و نيز ساير ويژگي هاي آناليتيك در رابطه با انجام </a:t>
            </a:r>
            <a:r>
              <a:rPr lang="fa-IR" b="1" dirty="0" smtClean="0"/>
              <a:t>آزمايش </a:t>
            </a:r>
          </a:p>
          <a:p>
            <a:pPr algn="just" rtl="1"/>
            <a:r>
              <a:rPr lang="fa-IR" b="1" dirty="0" smtClean="0"/>
              <a:t>محدوديت </a:t>
            </a:r>
            <a:r>
              <a:rPr lang="fa-IR" b="1" dirty="0"/>
              <a:t>ها و عوامل مداخله گر در آزمايش:</a:t>
            </a:r>
          </a:p>
          <a:p>
            <a:pPr algn="just" rtl="1"/>
            <a:r>
              <a:rPr lang="fa-IR" b="1" dirty="0" smtClean="0"/>
              <a:t>عدم </a:t>
            </a:r>
            <a:r>
              <a:rPr lang="fa-IR" b="1" dirty="0"/>
              <a:t>تصديق معرف ها، كاليبراتور، كنترل ها و ساير موارد كاربردي توسط اپراتور از جمله تغيير رنگ، نداشتن تاريخ مصرف </a:t>
            </a:r>
            <a:r>
              <a:rPr lang="fa-IR" b="1" dirty="0" smtClean="0"/>
              <a:t>وغيره</a:t>
            </a:r>
            <a:r>
              <a:rPr lang="fa-IR" b="1" dirty="0"/>
              <a:t>.</a:t>
            </a:r>
          </a:p>
          <a:p>
            <a:pPr algn="just" rtl="1"/>
            <a:r>
              <a:rPr lang="fa-IR" b="1" dirty="0" smtClean="0"/>
              <a:t>خرابي </a:t>
            </a:r>
            <a:r>
              <a:rPr lang="fa-IR" b="1" dirty="0"/>
              <a:t>تجهيزات و نيز نداشتن تاريخ كاليبراسيون معتبر</a:t>
            </a:r>
          </a:p>
          <a:p>
            <a:pPr algn="just" rtl="1"/>
            <a:r>
              <a:rPr lang="fa-IR" b="1" dirty="0" smtClean="0"/>
              <a:t>حجم </a:t>
            </a:r>
            <a:r>
              <a:rPr lang="fa-IR" b="1" dirty="0"/>
              <a:t>ناكافي نمونه و خطاهاي نمونه گيري از جمله هموليز و نيز بيان ناصحيح شرايط آزمايش و نمونه گيري به بيمار، </a:t>
            </a:r>
            <a:r>
              <a:rPr lang="fa-IR" b="1" dirty="0" smtClean="0"/>
              <a:t>نداشتن شناسه </a:t>
            </a:r>
            <a:r>
              <a:rPr lang="fa-IR" b="1" dirty="0"/>
              <a:t>و يا برچسب، ناخوانا بودن برچسب</a:t>
            </a:r>
          </a:p>
          <a:p>
            <a:pPr algn="just" rtl="1"/>
            <a:r>
              <a:rPr lang="fa-IR" b="1" dirty="0" smtClean="0"/>
              <a:t>عدم </a:t>
            </a:r>
            <a:r>
              <a:rPr lang="fa-IR" b="1" dirty="0"/>
              <a:t>رعايت شرايط صحيح نگهداري نمونه ها و معرف </a:t>
            </a:r>
            <a:r>
              <a:rPr lang="fa-IR" b="1" dirty="0" smtClean="0"/>
              <a:t>ها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8409073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3D TRANSITION" val="DemoScrapingIce.p3d 1"/>
  <p:tag name="POWER3D OPTIONS" val="Medium "/>
  <p:tag name="POWER3D IMAGE0" val="Pwrtrans.tga"/>
  <p:tag name="POWER3D SOUND" val="Scraping Ice"/>
</p:tagLst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5000"/>
          <a:buFont typeface="Wingdings" pitchFamily="2" charset="2"/>
          <a:buChar char="l"/>
          <a:tabLst/>
          <a:defRPr kumimoji="0" lang="fa-I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B Mitra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5000"/>
          <a:buFont typeface="Wingdings" pitchFamily="2" charset="2"/>
          <a:buChar char="l"/>
          <a:tabLst/>
          <a:defRPr kumimoji="0" lang="fa-I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B Mitra" pitchFamily="2" charset="-7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5000"/>
          <a:buFont typeface="Wingdings" pitchFamily="2" charset="2"/>
          <a:buChar char="l"/>
          <a:tabLst/>
          <a:defRPr kumimoji="0" lang="fa-I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B Mitra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5000"/>
          <a:buFont typeface="Wingdings" pitchFamily="2" charset="2"/>
          <a:buChar char="l"/>
          <a:tabLst/>
          <a:defRPr kumimoji="0" lang="fa-I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B Mitra" pitchFamily="2" charset="-7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5000"/>
          <a:buFont typeface="Wingdings" pitchFamily="2" charset="2"/>
          <a:buChar char="l"/>
          <a:tabLst/>
          <a:defRPr kumimoji="0" lang="fa-I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B Mitra" pitchFamily="2" charset="-7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tx1"/>
          </a:buClr>
          <a:buSzPct val="75000"/>
          <a:buFont typeface="Wingdings" pitchFamily="2" charset="2"/>
          <a:buChar char="l"/>
          <a:tabLst/>
          <a:defRPr kumimoji="0" lang="fa-IR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B Mitra" pitchFamily="2" charset="-7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</TotalTime>
  <Words>3848</Words>
  <Application>Microsoft Office PowerPoint</Application>
  <PresentationFormat>On-screen Show (4:3)</PresentationFormat>
  <Paragraphs>368</Paragraphs>
  <Slides>62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62</vt:i4>
      </vt:variant>
    </vt:vector>
  </HeadingPairs>
  <TitlesOfParts>
    <vt:vector size="82" baseType="lpstr">
      <vt:lpstr>0 Titr Bold</vt:lpstr>
      <vt:lpstr>Arial</vt:lpstr>
      <vt:lpstr>B Mitra</vt:lpstr>
      <vt:lpstr>Calibri</vt:lpstr>
      <vt:lpstr>Candara</vt:lpstr>
      <vt:lpstr>Courier New</vt:lpstr>
      <vt:lpstr>Farnaz</vt:lpstr>
      <vt:lpstr>Majalla UI</vt:lpstr>
      <vt:lpstr>Symbol</vt:lpstr>
      <vt:lpstr>Times New Roman</vt:lpstr>
      <vt:lpstr>Titr</vt:lpstr>
      <vt:lpstr>Wingdings</vt:lpstr>
      <vt:lpstr>Wingdings 3</vt:lpstr>
      <vt:lpstr>Zar</vt:lpstr>
      <vt:lpstr>Default Design</vt:lpstr>
      <vt:lpstr>1_Default Design</vt:lpstr>
      <vt:lpstr>2_Default Design</vt:lpstr>
      <vt:lpstr>Waveform</vt:lpstr>
      <vt:lpstr>Equation</vt:lpstr>
      <vt:lpstr>Microsoft Equation 3.0</vt:lpstr>
      <vt:lpstr>PowerPoint Presentation</vt:lpstr>
      <vt:lpstr>تضمین کیفیت در آزمايشگاه  هماتولوژی  Quality Assurance in Haematology Lab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کنترل کیفی  در  هماتولوژی</vt:lpstr>
      <vt:lpstr>PowerPoint Presentation</vt:lpstr>
      <vt:lpstr>PowerPoint Presentation</vt:lpstr>
      <vt:lpstr>PowerPoint Presentation</vt:lpstr>
      <vt:lpstr>خطای مجاز چيست؟</vt:lpstr>
      <vt:lpstr>بر قراری سیستم کنترل کیفی  </vt:lpstr>
      <vt:lpstr>اهداف کنترل کیفی </vt:lpstr>
      <vt:lpstr>روش‌هاي‌ ارزيابي‌ عملكرد آناليزرهاي‌ هماتولوژي‌</vt:lpstr>
      <vt:lpstr>نمونه‏ای از جدول‌ پاسخ‌هاي‌ موردانتظار در یک خون کنترل تجارتی</vt:lpstr>
      <vt:lpstr>PowerPoint Presentation</vt:lpstr>
      <vt:lpstr>روش‌هاي‌ ارزيابي‌ عملكرد آناليزرهاي‌ هماتولوژي‌ ...</vt:lpstr>
      <vt:lpstr>الگوي‌ پاسخهاي‌ خارج‌ از محدوده‌ (پراكندگي)‌ در نمودار  L-J     </vt:lpstr>
      <vt:lpstr> الگوي‌ گرايش‌ در نمودار  L-J </vt:lpstr>
      <vt:lpstr> الگوي‌ جابجايي‌ در نمودار  L-J</vt:lpstr>
      <vt:lpstr>قانون‌  1:2S يا قانون‌ هشدار</vt:lpstr>
      <vt:lpstr>قانون‌ 1:3S  </vt:lpstr>
      <vt:lpstr>قانون‌  3:1S </vt:lpstr>
      <vt:lpstr>قانون‌ 12:X</vt:lpstr>
      <vt:lpstr>قانون‌ :2S(2از3) </vt:lpstr>
      <vt:lpstr>قانون‌  R:4S</vt:lpstr>
      <vt:lpstr>قوانین کنترلی مکمل</vt:lpstr>
      <vt:lpstr>روش‌ كنترلي‌ بريتين </vt:lpstr>
      <vt:lpstr>نمونه‏ای از آزمون مضاعف بر روی نمونه بیماران</vt:lpstr>
      <vt:lpstr> آزمون‌ بازبيني‌    Check test </vt:lpstr>
      <vt:lpstr>مزایای الگوریتم میانگین متحرک</vt:lpstr>
      <vt:lpstr> استفاده‌ از  MCHC  در كنترل‌ كيفي‌</vt:lpstr>
      <vt:lpstr>آزمون‌ دلتا  Delta test </vt:lpstr>
      <vt:lpstr>مقادير دلتا براي‌ برخي‌ از پارامترهاي‌ هماتولوژي</vt:lpstr>
      <vt:lpstr>برنامه‏های کنترل کیفیت از نظر زمانی </vt:lpstr>
      <vt:lpstr>PowerPoint Presentation</vt:lpstr>
      <vt:lpstr>PowerPoint Presentation</vt:lpstr>
      <vt:lpstr>PowerPoint Presentation</vt:lpstr>
      <vt:lpstr>مراحل اقدام براي کاليبراسيون  6- مراحل کاليبره کردن 6-7    تعيين خطا (ادامه)</vt:lpstr>
      <vt:lpstr>PowerPoint Presentation</vt:lpstr>
      <vt:lpstr>PowerPoint Presentation</vt:lpstr>
      <vt:lpstr>PowerPoint Presentation</vt:lpstr>
      <vt:lpstr>Westgard Rules :</vt:lpstr>
      <vt:lpstr>Westgard Rules </vt:lpstr>
      <vt:lpstr>Westgard Rules </vt:lpstr>
      <vt:lpstr>Westgard Rules </vt:lpstr>
      <vt:lpstr>Westgard Rules </vt:lpstr>
      <vt:lpstr>Westgard Rules </vt:lpstr>
      <vt:lpstr>Westgard Rules </vt:lpstr>
      <vt:lpstr>Westgard Rules </vt:lpstr>
      <vt:lpstr>Westgard Rules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Mohamadi Doust</dc:creator>
  <cp:lastModifiedBy>pc8</cp:lastModifiedBy>
  <cp:revision>78</cp:revision>
  <dcterms:created xsi:type="dcterms:W3CDTF">2006-08-16T00:00:00Z</dcterms:created>
  <dcterms:modified xsi:type="dcterms:W3CDTF">2021-02-01T11:10:44Z</dcterms:modified>
</cp:coreProperties>
</file>